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21"/>
  </p:notesMasterIdLst>
  <p:handoutMasterIdLst>
    <p:handoutMasterId r:id="rId22"/>
  </p:handoutMasterIdLst>
  <p:sldIdLst>
    <p:sldId id="563" r:id="rId3"/>
    <p:sldId id="565" r:id="rId4"/>
    <p:sldId id="566" r:id="rId5"/>
    <p:sldId id="567" r:id="rId6"/>
    <p:sldId id="569" r:id="rId7"/>
    <p:sldId id="570" r:id="rId8"/>
    <p:sldId id="571" r:id="rId9"/>
    <p:sldId id="572" r:id="rId10"/>
    <p:sldId id="573" r:id="rId11"/>
    <p:sldId id="574" r:id="rId12"/>
    <p:sldId id="576" r:id="rId13"/>
    <p:sldId id="577" r:id="rId14"/>
    <p:sldId id="578" r:id="rId15"/>
    <p:sldId id="579" r:id="rId16"/>
    <p:sldId id="580" r:id="rId17"/>
    <p:sldId id="581" r:id="rId18"/>
    <p:sldId id="582" r:id="rId19"/>
    <p:sldId id="519" r:id="rId20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2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547E2E"/>
    <a:srgbClr val="000099"/>
    <a:srgbClr val="99FF66"/>
    <a:srgbClr val="CCECFF"/>
    <a:srgbClr val="FF3300"/>
    <a:srgbClr val="FF0000"/>
    <a:srgbClr val="CCFFC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 autoAdjust="0"/>
    <p:restoredTop sz="94660" autoAdjust="0"/>
  </p:normalViewPr>
  <p:slideViewPr>
    <p:cSldViewPr>
      <p:cViewPr varScale="1">
        <p:scale>
          <a:sx n="75" d="100"/>
          <a:sy n="75" d="100"/>
        </p:scale>
        <p:origin x="60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30"/>
    </p:cViewPr>
  </p:sorterViewPr>
  <p:notesViewPr>
    <p:cSldViewPr>
      <p:cViewPr varScale="1">
        <p:scale>
          <a:sx n="54" d="100"/>
          <a:sy n="54" d="100"/>
        </p:scale>
        <p:origin x="-2058" y="-102"/>
      </p:cViewPr>
      <p:guideLst>
        <p:guide orient="horz" pos="3222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reznicekj\AppData\Local\Microsoft\Windows\INetCache\Content.Outlook\NTY6SEL8\CZEPOS-user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100"/>
      <c:rAngAx val="0"/>
      <c:perspective val="0"/>
    </c:view3D>
    <c:floor>
      <c:thickness val="0"/>
      <c:spPr>
        <a:noFill/>
        <a:ln w="9525" cap="flat" cmpd="sng" algn="ctr">
          <a:solidFill>
            <a:schemeClr val="tx1">
              <a:tint val="75000"/>
              <a:shade val="95000"/>
              <a:satMod val="105000"/>
            </a:schemeClr>
          </a:solidFill>
          <a:prstDash val="solid"/>
          <a:round/>
        </a:ln>
        <a:effectLst/>
        <a:sp3d contourW="9525">
          <a:contourClr>
            <a:schemeClr val="tx1">
              <a:tint val="75000"/>
              <a:shade val="95000"/>
              <a:satMod val="10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explosion val="24"/>
          <c:dPt>
            <c:idx val="0"/>
            <c:bubble3D val="0"/>
            <c:explosion val="21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 prstMaterial="dkEdge">
                <a:bevelT/>
              </a:sp3d>
            </c:spPr>
            <c:extLst>
              <c:ext xmlns:c16="http://schemas.microsoft.com/office/drawing/2014/chart" uri="{C3380CC4-5D6E-409C-BE32-E72D297353CC}">
                <c16:uniqueId val="{00000001-9272-440E-B8C0-4DD9EC6607E9}"/>
              </c:ext>
            </c:extLst>
          </c:dPt>
          <c:dPt>
            <c:idx val="1"/>
            <c:bubble3D val="0"/>
            <c:spPr>
              <a:solidFill>
                <a:schemeClr val="tx2"/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 prstMaterial="dkEdge">
                <a:bevelT/>
              </a:sp3d>
            </c:spPr>
            <c:extLst>
              <c:ext xmlns:c16="http://schemas.microsoft.com/office/drawing/2014/chart" uri="{C3380CC4-5D6E-409C-BE32-E72D297353CC}">
                <c16:uniqueId val="{00000003-9272-440E-B8C0-4DD9EC6607E9}"/>
              </c:ext>
            </c:extLst>
          </c:dPt>
          <c:dLbls>
            <c:dLbl>
              <c:idx val="0"/>
              <c:layout>
                <c:manualLayout>
                  <c:x val="0.17453919159594011"/>
                  <c:y val="-0.20502822659666994"/>
                </c:manualLayout>
              </c:layout>
              <c:tx>
                <c:rich>
                  <a:bodyPr/>
                  <a:lstStyle/>
                  <a:p>
                    <a:fld id="{0A79C10E-22BD-4F22-B9A4-70603B9D42B9}" type="VALUE">
                      <a:rPr lang="en-US" sz="1600" b="1">
                        <a:solidFill>
                          <a:schemeClr val="tx2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272-440E-B8C0-4DD9EC6607E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B98A7BC-D23E-46D2-B408-3AD85971FD1A}" type="VALUE">
                      <a:rPr lang="en-US" sz="1600" b="1">
                        <a:solidFill>
                          <a:schemeClr val="accent5"/>
                        </a:solidFill>
                      </a:rPr>
                      <a:pPr/>
                      <a:t>[HODNOTA]</a:t>
                    </a:fld>
                    <a:endParaRPr lang="cs-CZ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272-440E-B8C0-4DD9EC6607E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List1!$B$1:$B$2</c:f>
              <c:numCache>
                <c:formatCode>0%</c:formatCode>
                <c:ptCount val="2"/>
                <c:pt idx="0">
                  <c:v>0.75</c:v>
                </c:pt>
                <c:pt idx="1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272-440E-B8C0-4DD9EC6607E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75480" cy="512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t" anchorCtr="0" compatLnSpc="1">
            <a:prstTxWarp prst="textNoShape">
              <a:avLst/>
            </a:prstTxWarp>
          </a:bodyPr>
          <a:lstStyle>
            <a:lvl1pPr defTabSz="963906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3821" y="1"/>
            <a:ext cx="3075479" cy="512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t" anchorCtr="0" compatLnSpc="1">
            <a:prstTxWarp prst="textNoShape">
              <a:avLst/>
            </a:prstTxWarp>
          </a:bodyPr>
          <a:lstStyle>
            <a:lvl1pPr algn="r" defTabSz="963906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16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10"/>
            <a:ext cx="3075480" cy="512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b" anchorCtr="0" compatLnSpc="1">
            <a:prstTxWarp prst="textNoShape">
              <a:avLst/>
            </a:prstTxWarp>
          </a:bodyPr>
          <a:lstStyle>
            <a:lvl1pPr defTabSz="963906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16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3821" y="9722310"/>
            <a:ext cx="3075479" cy="512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b" anchorCtr="0" compatLnSpc="1">
            <a:prstTxWarp prst="textNoShape">
              <a:avLst/>
            </a:prstTxWarp>
          </a:bodyPr>
          <a:lstStyle>
            <a:lvl1pPr algn="r" defTabSz="963906">
              <a:defRPr sz="1200"/>
            </a:lvl1pPr>
          </a:lstStyle>
          <a:p>
            <a:pPr>
              <a:defRPr/>
            </a:pPr>
            <a:fld id="{2459B33B-622E-4E89-BC19-9968D49190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75480" cy="512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t" anchorCtr="0" compatLnSpc="1">
            <a:prstTxWarp prst="textNoShape">
              <a:avLst/>
            </a:prstTxWarp>
          </a:bodyPr>
          <a:lstStyle>
            <a:lvl1pPr defTabSz="963906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163" y="1"/>
            <a:ext cx="3075480" cy="512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t" anchorCtr="0" compatLnSpc="1">
            <a:prstTxWarp prst="textNoShape">
              <a:avLst/>
            </a:prstTxWarp>
          </a:bodyPr>
          <a:lstStyle>
            <a:lvl1pPr algn="r" defTabSz="963906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9013" y="766763"/>
            <a:ext cx="5119687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00" y="4861155"/>
            <a:ext cx="5680103" cy="4605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1269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08"/>
            <a:ext cx="3075480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b" anchorCtr="0" compatLnSpc="1">
            <a:prstTxWarp prst="textNoShape">
              <a:avLst/>
            </a:prstTxWarp>
          </a:bodyPr>
          <a:lstStyle>
            <a:lvl1pPr defTabSz="963906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69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163" y="9722308"/>
            <a:ext cx="3075480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20" tIns="48210" rIns="96420" bIns="48210" numCol="1" anchor="b" anchorCtr="0" compatLnSpc="1">
            <a:prstTxWarp prst="textNoShape">
              <a:avLst/>
            </a:prstTxWarp>
          </a:bodyPr>
          <a:lstStyle>
            <a:lvl1pPr algn="r" defTabSz="963906">
              <a:defRPr sz="1200"/>
            </a:lvl1pPr>
          </a:lstStyle>
          <a:p>
            <a:pPr>
              <a:defRPr/>
            </a:pPr>
            <a:fld id="{C67DA5CA-5D9A-4D12-B90C-44168A7BCA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271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87FCAED-AB46-4954-9B60-147E53438F32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271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cs-CZ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832454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 zpracování a odsouhlasení grafického návrhu informační tabule na základě uvedeného jednání s ČÚZK byly tabule zhotoveny z hliníkového materiálu </a:t>
            </a:r>
            <a:r>
              <a:rPr lang="cs-CZ" dirty="0" err="1" smtClean="0"/>
              <a:t>Dibond</a:t>
            </a:r>
            <a:r>
              <a:rPr lang="cs-CZ" dirty="0" smtClean="0"/>
              <a:t> s textem chráněným proti UV záření a překrytým ochrannou fólií proti mechanickému poškození. Následně bylo zahájeno její osazování k vybraným bodů z etapy 2017 (celkem bude osazena u 55 TB, v roce 2017 u 12 TB). Webová stránka</a:t>
            </a:r>
            <a:r>
              <a:rPr lang="cs-CZ" baseline="0" dirty="0" smtClean="0"/>
              <a:t> sloužící k popularizaci těchto bodů se vyhotovuje s termínem dokončení ke konci roku 2017.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DA5CA-5D9A-4D12-B90C-44168A7BCA7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278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uzk.cz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02691-8410-410B-8213-52D4769B11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0CD554-A067-4FBF-976C-15AE45353D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7C5AE-39D5-456C-BE0A-BE28FEDD67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870EE-4A5F-41AE-9D9C-C25EC03A8F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E6B79-D20D-4BA6-8A68-0074185B8F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E0D63-582E-4EBF-B066-9D95537846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FF799-E25F-43A2-96F1-321377940B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4B822-1B30-466C-87F0-5EAF924183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57F77-8A57-4AE1-BF04-6D933BAC18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1185C-845A-4486-88B6-812570F53D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FF139-5938-4C9F-8D1A-412A608606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D1759-5E78-4672-9227-6686A6E232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 userDrawn="1"/>
        </p:nvSpPr>
        <p:spPr>
          <a:xfrm>
            <a:off x="215516" y="260648"/>
            <a:ext cx="8712968" cy="1224136"/>
          </a:xfrm>
          <a:prstGeom prst="roundRect">
            <a:avLst/>
          </a:prstGeom>
          <a:solidFill>
            <a:srgbClr val="547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latin typeface="+mj-lt"/>
              </a:rPr>
              <a:t>ZEMĚMĚŘICKÝ ÚŘAD</a:t>
            </a:r>
            <a:endParaRPr lang="cs-CZ" sz="4400" dirty="0">
              <a:latin typeface="+mj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420888"/>
            <a:ext cx="7772400" cy="1440160"/>
          </a:xfrm>
        </p:spPr>
        <p:txBody>
          <a:bodyPr/>
          <a:lstStyle>
            <a:lvl1pPr>
              <a:defRPr b="1">
                <a:solidFill>
                  <a:srgbClr val="547E2E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400800" cy="792088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pic>
        <p:nvPicPr>
          <p:cNvPr id="1027" name="Picture 3" descr="C:\Users\kucharovaj\Documents\logo_zu01_2015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47F3A"/>
              </a:clrFrom>
              <a:clrTo>
                <a:srgbClr val="547F3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60648"/>
            <a:ext cx="1224137" cy="1224137"/>
          </a:xfrm>
          <a:prstGeom prst="rect">
            <a:avLst/>
          </a:prstGeom>
          <a:noFill/>
        </p:spPr>
      </p:pic>
      <p:sp>
        <p:nvSpPr>
          <p:cNvPr id="16" name="Zástupný symbol pro text 15"/>
          <p:cNvSpPr>
            <a:spLocks noGrp="1"/>
          </p:cNvSpPr>
          <p:nvPr>
            <p:ph type="body" sz="quarter" idx="10" hasCustomPrompt="1"/>
          </p:nvPr>
        </p:nvSpPr>
        <p:spPr>
          <a:xfrm>
            <a:off x="2087712" y="5877272"/>
            <a:ext cx="4968577" cy="648072"/>
          </a:xfrm>
        </p:spPr>
        <p:txBody>
          <a:bodyPr>
            <a:normAutofit/>
          </a:bodyPr>
          <a:lstStyle>
            <a:lvl1pPr algn="ctr">
              <a:buNone/>
              <a:defRPr sz="1800"/>
            </a:lvl1pPr>
          </a:lstStyle>
          <a:p>
            <a:pPr lvl="0"/>
            <a:r>
              <a:rPr lang="cs-CZ" dirty="0" smtClean="0"/>
              <a:t>Klepnutím lze upravit styl předlohy podnadpisů.</a:t>
            </a:r>
          </a:p>
        </p:txBody>
      </p:sp>
    </p:spTree>
    <p:extLst>
      <p:ext uri="{BB962C8B-B14F-4D97-AF65-F5344CB8AC3E}">
        <p14:creationId xmlns:p14="http://schemas.microsoft.com/office/powerpoint/2010/main" val="1952854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/>
          <a:lstStyle>
            <a:lvl1pPr>
              <a:buClr>
                <a:srgbClr val="557B00"/>
              </a:buClr>
              <a:buFont typeface="Calibri" pitchFamily="34" charset="0"/>
              <a:buChar char="•"/>
              <a:defRPr sz="2200"/>
            </a:lvl1pPr>
            <a:lvl2pPr>
              <a:buClr>
                <a:schemeClr val="bg1">
                  <a:lumMod val="75000"/>
                </a:schemeClr>
              </a:buClr>
              <a:buFont typeface="Arial" pitchFamily="34" charset="0"/>
              <a:buChar char="•"/>
              <a:defRPr sz="1800"/>
            </a:lvl2pPr>
            <a:lvl3pPr>
              <a:defRPr sz="1600"/>
            </a:lvl3pPr>
            <a:lvl4pPr>
              <a:buClr>
                <a:srgbClr val="C3E07C"/>
              </a:buClr>
              <a:buFont typeface="Arial" pitchFamily="34" charset="0"/>
              <a:buChar char="•"/>
              <a:defRPr sz="1400"/>
            </a:lvl4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576064"/>
          </a:xfrm>
          <a:prstGeom prst="roundRect">
            <a:avLst/>
          </a:prstGeom>
          <a:solidFill>
            <a:srgbClr val="547E2E"/>
          </a:solidFill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223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576064"/>
          </a:xfrm>
          <a:prstGeom prst="roundRect">
            <a:avLst/>
          </a:prstGeom>
          <a:solidFill>
            <a:srgbClr val="547E2E"/>
          </a:solidFill>
        </p:spPr>
        <p:txBody>
          <a:bodyPr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31312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lký obrázek, mapa,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88805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věr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 userDrawn="1"/>
        </p:nvSpPr>
        <p:spPr>
          <a:xfrm>
            <a:off x="323528" y="6453336"/>
            <a:ext cx="8496944" cy="288032"/>
          </a:xfrm>
          <a:prstGeom prst="roundRect">
            <a:avLst/>
          </a:prstGeom>
          <a:solidFill>
            <a:srgbClr val="547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080120"/>
          </a:xfrm>
          <a:prstGeom prst="roundRect">
            <a:avLst/>
          </a:prstGeom>
          <a:noFill/>
        </p:spPr>
        <p:txBody>
          <a:bodyPr>
            <a:normAutofit/>
          </a:bodyPr>
          <a:lstStyle>
            <a:lvl1pPr>
              <a:defRPr sz="3400" b="1">
                <a:solidFill>
                  <a:srgbClr val="547E2E"/>
                </a:solidFill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0"/>
          </p:nvPr>
        </p:nvSpPr>
        <p:spPr>
          <a:xfrm>
            <a:off x="4716016" y="2996952"/>
            <a:ext cx="3095897" cy="2520380"/>
          </a:xfrm>
        </p:spPr>
        <p:txBody>
          <a:bodyPr>
            <a:normAutofit/>
          </a:bodyPr>
          <a:lstStyle>
            <a:lvl1pPr>
              <a:buNone/>
              <a:defRPr sz="20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TextovéPole 5"/>
          <p:cNvSpPr txBox="1"/>
          <p:nvPr userDrawn="1"/>
        </p:nvSpPr>
        <p:spPr>
          <a:xfrm>
            <a:off x="7740352" y="6453336"/>
            <a:ext cx="104958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ln>
                  <a:noFill/>
                </a:ln>
                <a:solidFill>
                  <a:srgbClr val="FFFF00"/>
                </a:solidFill>
                <a:hlinkClick r:id="rId3"/>
              </a:rPr>
              <a:t>www.cuzk.cz</a:t>
            </a:r>
            <a:endParaRPr lang="cs-CZ" sz="1200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453336"/>
            <a:ext cx="2917145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Zeměměřický úřad, Pod sídlištěm 9, Praha 8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24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4638159-56A9-4B86-97AF-9034DA0CED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88224" y="6453336"/>
            <a:ext cx="2133600" cy="26813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462298DB-2489-4522-9D1C-4FAC6DE2599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6045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chart" Target="../charts/char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2707803"/>
            <a:ext cx="8424936" cy="2665413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  <a:t/>
            </a:r>
            <a:b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</a:br>
            <a:r>
              <a:rPr lang="cs-CZ" sz="4800" b="1" dirty="0" smtClean="0">
                <a:solidFill>
                  <a:srgbClr val="EF5218"/>
                </a:solidFill>
                <a:latin typeface="Calibri" pitchFamily="34" charset="0"/>
              </a:rPr>
              <a:t>POSKEN</a:t>
            </a:r>
            <a: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  <a:t/>
            </a:r>
            <a:b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</a:br>
            <a:r>
              <a:rPr lang="en-US" sz="3600" b="1" dirty="0" smtClean="0">
                <a:solidFill>
                  <a:srgbClr val="547E2E"/>
                </a:solidFill>
                <a:latin typeface="Calibri" pitchFamily="34" charset="0"/>
              </a:rPr>
              <a:t>National Report of the Czech Republic</a:t>
            </a:r>
            <a: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  <a:t>:</a:t>
            </a:r>
            <a:b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</a:br>
            <a:r>
              <a:rPr lang="en-US" sz="2400" b="1" dirty="0" smtClean="0">
                <a:solidFill>
                  <a:srgbClr val="547E2E"/>
                </a:solidFill>
                <a:latin typeface="Calibri" pitchFamily="34" charset="0"/>
              </a:rPr>
              <a:t>GNSS/geodetic activities in 2017</a:t>
            </a:r>
            <a: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  <a:t/>
            </a:r>
            <a:b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</a:br>
            <a:endParaRPr lang="en-US" sz="3600" b="1" dirty="0" smtClean="0">
              <a:solidFill>
                <a:srgbClr val="547E2E"/>
              </a:solidFill>
              <a:latin typeface="Calibri" pitchFamily="34" charset="0"/>
            </a:endParaRP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0" y="5229225"/>
            <a:ext cx="9144000" cy="431800"/>
          </a:xfrm>
        </p:spPr>
        <p:txBody>
          <a:bodyPr/>
          <a:lstStyle/>
          <a:p>
            <a:r>
              <a:rPr lang="en-US" b="1" dirty="0" smtClean="0">
                <a:solidFill>
                  <a:srgbClr val="214A7C"/>
                </a:solidFill>
                <a:latin typeface="Calibri" pitchFamily="34" charset="0"/>
              </a:rPr>
              <a:t>Czech Office for Surveying, Mapping and Cadastre</a:t>
            </a:r>
          </a:p>
          <a:p>
            <a:r>
              <a:rPr lang="en-US" sz="1800" b="1" dirty="0" smtClean="0">
                <a:solidFill>
                  <a:srgbClr val="547E2E"/>
                </a:solidFill>
                <a:latin typeface="Calibri" pitchFamily="34" charset="0"/>
              </a:rPr>
              <a:t>Land Survey Office, </a:t>
            </a:r>
            <a:r>
              <a:rPr lang="en-US" sz="1600" b="1" dirty="0" smtClean="0">
                <a:solidFill>
                  <a:srgbClr val="547E2E"/>
                </a:solidFill>
                <a:latin typeface="Calibri" pitchFamily="34" charset="0"/>
              </a:rPr>
              <a:t>Department of Geodetic Control</a:t>
            </a:r>
            <a:endParaRPr lang="cs-CZ" sz="1600" b="1" dirty="0" smtClean="0">
              <a:solidFill>
                <a:srgbClr val="547E2E"/>
              </a:solidFill>
              <a:latin typeface="Calibri" pitchFamily="34" charset="0"/>
            </a:endParaRPr>
          </a:p>
          <a:p>
            <a:r>
              <a:rPr lang="en-US" sz="1800" b="1" dirty="0">
                <a:solidFill>
                  <a:srgbClr val="547E2E"/>
                </a:solidFill>
                <a:latin typeface="Calibri" pitchFamily="34" charset="0"/>
              </a:rPr>
              <a:t>Research Institute of Geodesy, Topography and </a:t>
            </a:r>
            <a:r>
              <a:rPr lang="en-US" sz="1800" b="1" dirty="0" smtClean="0">
                <a:solidFill>
                  <a:srgbClr val="547E2E"/>
                </a:solidFill>
                <a:latin typeface="Calibri" pitchFamily="34" charset="0"/>
              </a:rPr>
              <a:t>Cartography</a:t>
            </a:r>
            <a:r>
              <a:rPr lang="cs-CZ" sz="1800" b="1" dirty="0" smtClean="0">
                <a:solidFill>
                  <a:srgbClr val="547E2E"/>
                </a:solidFill>
                <a:latin typeface="Calibri" pitchFamily="34" charset="0"/>
              </a:rPr>
              <a:t>, </a:t>
            </a:r>
            <a:r>
              <a:rPr lang="en-US" sz="1600" b="1" dirty="0" smtClean="0">
                <a:solidFill>
                  <a:srgbClr val="547E2E"/>
                </a:solidFill>
                <a:latin typeface="Calibri" pitchFamily="34" charset="0"/>
              </a:rPr>
              <a:t>Geodetic Observatory </a:t>
            </a:r>
            <a:r>
              <a:rPr lang="en-US" sz="1600" b="1" dirty="0" err="1" smtClean="0">
                <a:solidFill>
                  <a:srgbClr val="547E2E"/>
                </a:solidFill>
                <a:latin typeface="Calibri" pitchFamily="34" charset="0"/>
              </a:rPr>
              <a:t>Pecný</a:t>
            </a:r>
            <a:endParaRPr lang="en-US" sz="1600" b="1" dirty="0" smtClean="0">
              <a:solidFill>
                <a:srgbClr val="547E2E"/>
              </a:solidFill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835696" y="476672"/>
            <a:ext cx="5184576" cy="769441"/>
          </a:xfrm>
          <a:prstGeom prst="rect">
            <a:avLst/>
          </a:prstGeom>
          <a:solidFill>
            <a:srgbClr val="547E2E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itchFamily="34" charset="0"/>
              <a:ea typeface="Dotum" pitchFamily="34" charset="-127"/>
              <a:cs typeface="+mn-cs"/>
            </a:endParaRPr>
          </a:p>
        </p:txBody>
      </p:sp>
      <p:pic>
        <p:nvPicPr>
          <p:cNvPr id="17410" name="Picture 2" descr="Logo &amp;Ccaron;ÚZK - úvodní stra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6724" y="367381"/>
            <a:ext cx="2836383" cy="1008112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772816"/>
            <a:ext cx="378142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10050" y="476672"/>
            <a:ext cx="123841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561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Obrázek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596693"/>
            <a:ext cx="6456980" cy="3848531"/>
          </a:xfrm>
          <a:prstGeom prst="rect">
            <a:avLst/>
          </a:prstGeom>
        </p:spPr>
      </p:pic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 err="1" smtClean="0">
                <a:latin typeface="Calibri" pitchFamily="34" charset="0"/>
              </a:rPr>
              <a:t>Administration</a:t>
            </a:r>
            <a:r>
              <a:rPr lang="cs-CZ" sz="2800" b="1" dirty="0" smtClean="0">
                <a:latin typeface="Calibri" pitchFamily="34" charset="0"/>
              </a:rPr>
              <a:t> </a:t>
            </a:r>
            <a:r>
              <a:rPr lang="cs-CZ" sz="2800" b="1" dirty="0" err="1" smtClean="0">
                <a:latin typeface="Calibri" pitchFamily="34" charset="0"/>
              </a:rPr>
              <a:t>of</a:t>
            </a:r>
            <a:r>
              <a:rPr lang="cs-CZ" sz="2800" b="1" dirty="0" smtClean="0">
                <a:latin typeface="Calibri" pitchFamily="34" charset="0"/>
              </a:rPr>
              <a:t> CZEPOS network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2363170" y="4705118"/>
            <a:ext cx="1704774" cy="577081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US" sz="105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receives only </a:t>
            </a:r>
            <a:endParaRPr lang="cs-CZ" sz="1050" dirty="0" smtClean="0">
              <a:solidFill>
                <a:srgbClr val="547E2E"/>
              </a:solidFill>
              <a:latin typeface="Calibri" pitchFamily="34" charset="0"/>
              <a:ea typeface="Arial" pitchFamily="2"/>
              <a:cs typeface="Arial" pitchFamily="2"/>
            </a:endParaRPr>
          </a:p>
          <a:p>
            <a:r>
              <a:rPr lang="en-US" sz="105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GPS </a:t>
            </a:r>
            <a:r>
              <a:rPr lang="cs-CZ" sz="105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s</a:t>
            </a:r>
            <a:r>
              <a:rPr lang="en-US" sz="1050" dirty="0" err="1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ignals</a:t>
            </a:r>
            <a:endParaRPr lang="en-US" sz="1050" dirty="0" smtClean="0">
              <a:solidFill>
                <a:srgbClr val="547E2E"/>
              </a:solidFill>
              <a:latin typeface="Calibri" pitchFamily="34" charset="0"/>
              <a:ea typeface="Arial" pitchFamily="2"/>
              <a:cs typeface="Arial" pitchFamily="2"/>
            </a:endParaRPr>
          </a:p>
          <a:p>
            <a:endParaRPr lang="en-US" sz="1050" dirty="0">
              <a:solidFill>
                <a:srgbClr val="547E2E"/>
              </a:solidFill>
              <a:latin typeface="Calibri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07067" y="1208517"/>
            <a:ext cx="1993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28 </a:t>
            </a:r>
            <a:r>
              <a:rPr lang="en-US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Czech</a:t>
            </a:r>
            <a:r>
              <a:rPr lang="cs-CZ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 </a:t>
            </a:r>
            <a:r>
              <a:rPr lang="en-US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stations</a:t>
            </a:r>
            <a:endParaRPr lang="cs-CZ" sz="1400" dirty="0" smtClean="0">
              <a:solidFill>
                <a:srgbClr val="547E2E"/>
              </a:solidFill>
              <a:latin typeface="Calibri" pitchFamily="34" charset="0"/>
              <a:ea typeface="Arial" pitchFamily="2"/>
              <a:cs typeface="Arial" pitchFamily="2"/>
            </a:endParaRPr>
          </a:p>
          <a:p>
            <a:pPr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27 neighboring stations</a:t>
            </a:r>
            <a:endParaRPr lang="en-US" sz="1400" dirty="0">
              <a:solidFill>
                <a:srgbClr val="547E2E"/>
              </a:solidFill>
              <a:latin typeface="Calibri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77682" y="5418885"/>
            <a:ext cx="43256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7 stations involved in EUREF permanent network (EPN)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 cooperation within EUPOS project</a:t>
            </a:r>
            <a:endParaRPr lang="en-US" sz="1400" dirty="0">
              <a:solidFill>
                <a:srgbClr val="547E2E"/>
              </a:solidFill>
              <a:latin typeface="Calibri" pitchFamily="34" charset="0"/>
            </a:endParaRPr>
          </a:p>
        </p:txBody>
      </p:sp>
      <p:pic>
        <p:nvPicPr>
          <p:cNvPr id="20" name="Picture 3" descr="logo_EURE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373216"/>
            <a:ext cx="447622" cy="434171"/>
          </a:xfrm>
          <a:prstGeom prst="rect">
            <a:avLst/>
          </a:prstGeom>
          <a:noFill/>
        </p:spPr>
      </p:pic>
      <p:pic>
        <p:nvPicPr>
          <p:cNvPr id="21" name="Picture 7" descr="http://eupos.org/sites/default/files/general/EUPOS_logo_ToR_300px_nobac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5805264"/>
            <a:ext cx="1002530" cy="325755"/>
          </a:xfrm>
          <a:prstGeom prst="rect">
            <a:avLst/>
          </a:prstGeom>
          <a:noFill/>
        </p:spPr>
      </p:pic>
      <p:pic>
        <p:nvPicPr>
          <p:cNvPr id="22" name="Picture 9" descr="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2421" y="1121449"/>
            <a:ext cx="1731504" cy="367769"/>
          </a:xfrm>
          <a:prstGeom prst="rect">
            <a:avLst/>
          </a:prstGeom>
          <a:noFill/>
        </p:spPr>
      </p:pic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6" cstate="print"/>
          <a:srcRect b="9747"/>
          <a:stretch>
            <a:fillRect/>
          </a:stretch>
        </p:blipFill>
        <p:spPr bwMode="auto">
          <a:xfrm>
            <a:off x="323528" y="3798008"/>
            <a:ext cx="2859885" cy="155467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4" name="Obdélník 23"/>
          <p:cNvSpPr/>
          <p:nvPr/>
        </p:nvSpPr>
        <p:spPr>
          <a:xfrm>
            <a:off x="407067" y="1888630"/>
            <a:ext cx="2286460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real-time services</a:t>
            </a:r>
            <a:r>
              <a:rPr lang="cs-CZ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post-processing products</a:t>
            </a:r>
            <a:endParaRPr lang="cs-CZ" sz="1400" dirty="0" smtClean="0">
              <a:solidFill>
                <a:srgbClr val="547E2E"/>
              </a:solidFill>
              <a:latin typeface="Calibri" pitchFamily="34" charset="0"/>
              <a:ea typeface="Arial" pitchFamily="2"/>
              <a:cs typeface="Arial" pitchFamily="2"/>
            </a:endParaRPr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solidFill>
                  <a:srgbClr val="547E2E"/>
                </a:solidFill>
                <a:latin typeface="Calibri" pitchFamily="34" charset="0"/>
                <a:cs typeface="Arial" pitchFamily="2"/>
              </a:rPr>
              <a:t>GPS/GLONASS</a:t>
            </a:r>
          </a:p>
          <a:p>
            <a:endParaRPr lang="cs-CZ" sz="1400" b="1" dirty="0">
              <a:solidFill>
                <a:srgbClr val="547E2E"/>
              </a:solidFill>
              <a:latin typeface="Calibri" pitchFamily="34" charset="0"/>
              <a:cs typeface="Arial" pitchFamily="2"/>
            </a:endParaRPr>
          </a:p>
          <a:p>
            <a:r>
              <a:rPr lang="cs-CZ" b="1" dirty="0" smtClean="0">
                <a:solidFill>
                  <a:srgbClr val="547E2E"/>
                </a:solidFill>
                <a:latin typeface="Calibri" pitchFamily="34" charset="0"/>
                <a:cs typeface="Arial" pitchFamily="2"/>
              </a:rPr>
              <a:t>2017 Galileo</a:t>
            </a:r>
          </a:p>
          <a:p>
            <a:r>
              <a:rPr lang="cs-CZ" b="1" dirty="0" smtClean="0">
                <a:solidFill>
                  <a:srgbClr val="547E2E"/>
                </a:solidFill>
                <a:latin typeface="Calibri" pitchFamily="34" charset="0"/>
                <a:cs typeface="Arial" pitchFamily="2"/>
              </a:rPr>
              <a:t> + </a:t>
            </a:r>
            <a:r>
              <a:rPr lang="cs-CZ" b="1" dirty="0" err="1" smtClean="0">
                <a:solidFill>
                  <a:srgbClr val="547E2E"/>
                </a:solidFill>
                <a:latin typeface="Calibri" pitchFamily="34" charset="0"/>
                <a:cs typeface="Arial" pitchFamily="2"/>
              </a:rPr>
              <a:t>BeiDou</a:t>
            </a:r>
            <a:endParaRPr lang="cs-CZ" b="1" dirty="0" smtClean="0">
              <a:solidFill>
                <a:srgbClr val="547E2E"/>
              </a:solidFill>
              <a:latin typeface="Calibri" pitchFamily="34" charset="0"/>
              <a:cs typeface="Arial" pitchFamily="2"/>
            </a:endParaRPr>
          </a:p>
          <a:p>
            <a:r>
              <a:rPr lang="en-US" b="1" dirty="0" smtClean="0">
                <a:solidFill>
                  <a:srgbClr val="547E2E"/>
                </a:solidFill>
                <a:latin typeface="Calibri" pitchFamily="34" charset="0"/>
                <a:cs typeface="Arial" pitchFamily="2"/>
              </a:rPr>
              <a:t>23 of 28 stations</a:t>
            </a:r>
            <a:endParaRPr lang="en-US" dirty="0">
              <a:solidFill>
                <a:srgbClr val="547E2E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81721" y="6396335"/>
            <a:ext cx="2837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547E2E"/>
                </a:solidFill>
                <a:latin typeface="Calibri" pitchFamily="34" charset="0"/>
                <a:cs typeface="Arial" pitchFamily="2"/>
              </a:rPr>
              <a:t>2018/04:  1610 </a:t>
            </a:r>
            <a:r>
              <a:rPr lang="en-US" b="1" dirty="0" smtClean="0">
                <a:solidFill>
                  <a:srgbClr val="547E2E"/>
                </a:solidFill>
                <a:latin typeface="Calibri" pitchFamily="34" charset="0"/>
                <a:cs typeface="Arial" pitchFamily="2"/>
              </a:rPr>
              <a:t>users</a:t>
            </a:r>
            <a:endParaRPr lang="en-US" b="1" dirty="0">
              <a:solidFill>
                <a:srgbClr val="547E2E"/>
              </a:solidFill>
              <a:latin typeface="Calibri" pitchFamily="34" charset="0"/>
              <a:cs typeface="Arial" pitchFamily="2"/>
            </a:endParaRPr>
          </a:p>
        </p:txBody>
      </p:sp>
      <p:graphicFrame>
        <p:nvGraphicFramePr>
          <p:cNvPr id="25" name="Graf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3597709"/>
              </p:ext>
            </p:extLst>
          </p:nvPr>
        </p:nvGraphicFramePr>
        <p:xfrm>
          <a:off x="5171328" y="5065640"/>
          <a:ext cx="3741446" cy="2130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27" name="Obrázek 26" descr="legenda.bmp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4261435" y="6266732"/>
            <a:ext cx="1383983" cy="591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8828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 err="1" smtClean="0">
                <a:latin typeface="Calibri" pitchFamily="34" charset="0"/>
              </a:rPr>
              <a:t>Administration</a:t>
            </a:r>
            <a:r>
              <a:rPr lang="cs-CZ" sz="2800" b="1" dirty="0" smtClean="0">
                <a:latin typeface="Calibri" pitchFamily="34" charset="0"/>
              </a:rPr>
              <a:t> </a:t>
            </a:r>
            <a:r>
              <a:rPr lang="cs-CZ" sz="2800" b="1" dirty="0" err="1" smtClean="0">
                <a:latin typeface="Calibri" pitchFamily="34" charset="0"/>
              </a:rPr>
              <a:t>of</a:t>
            </a:r>
            <a:r>
              <a:rPr lang="cs-CZ" sz="2800" b="1" dirty="0" smtClean="0">
                <a:latin typeface="Calibri" pitchFamily="34" charset="0"/>
              </a:rPr>
              <a:t> CZEPOS network</a:t>
            </a:r>
            <a:endParaRPr lang="en-US" sz="2800" b="1" dirty="0" smtClean="0">
              <a:latin typeface="Calibri" pitchFamily="34" charset="0"/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375895" y="836712"/>
            <a:ext cx="8372569" cy="5688632"/>
            <a:chOff x="771431" y="2641225"/>
            <a:chExt cx="35153398" cy="21724845"/>
          </a:xfrm>
        </p:grpSpPr>
        <p:pic>
          <p:nvPicPr>
            <p:cNvPr id="3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71431" y="2641225"/>
              <a:ext cx="21142241" cy="1317251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20576" y="13300355"/>
              <a:ext cx="20704253" cy="1106571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</p:grpSp>
      <p:sp>
        <p:nvSpPr>
          <p:cNvPr id="6" name="Obdélník 5"/>
          <p:cNvSpPr/>
          <p:nvPr/>
        </p:nvSpPr>
        <p:spPr>
          <a:xfrm>
            <a:off x="5508104" y="764704"/>
            <a:ext cx="3168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monitoring of operation</a:t>
            </a:r>
            <a:endParaRPr lang="en-US" sz="1800" dirty="0">
              <a:solidFill>
                <a:srgbClr val="547E2E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 err="1" smtClean="0">
                <a:latin typeface="Calibri" pitchFamily="34" charset="0"/>
              </a:rPr>
              <a:t>Administration</a:t>
            </a:r>
            <a:r>
              <a:rPr lang="cs-CZ" sz="2800" b="1" dirty="0" smtClean="0">
                <a:latin typeface="Calibri" pitchFamily="34" charset="0"/>
              </a:rPr>
              <a:t> </a:t>
            </a:r>
            <a:r>
              <a:rPr lang="cs-CZ" sz="2800" b="1" dirty="0" err="1" smtClean="0">
                <a:latin typeface="Calibri" pitchFamily="34" charset="0"/>
              </a:rPr>
              <a:t>of</a:t>
            </a:r>
            <a:r>
              <a:rPr lang="cs-CZ" sz="2800" b="1" dirty="0" smtClean="0">
                <a:latin typeface="Calibri" pitchFamily="34" charset="0"/>
              </a:rPr>
              <a:t> CZEPOS network</a:t>
            </a:r>
          </a:p>
        </p:txBody>
      </p:sp>
      <p:grpSp>
        <p:nvGrpSpPr>
          <p:cNvPr id="6" name="Skupina 5"/>
          <p:cNvGrpSpPr/>
          <p:nvPr/>
        </p:nvGrpSpPr>
        <p:grpSpPr>
          <a:xfrm>
            <a:off x="611560" y="1124744"/>
            <a:ext cx="8136904" cy="4830785"/>
            <a:chOff x="753035" y="2709488"/>
            <a:chExt cx="35321221" cy="21760713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847614" y="3337296"/>
              <a:ext cx="20226642" cy="1000218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3035" y="2709488"/>
              <a:ext cx="20493317" cy="1996784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21980059" y="14062320"/>
              <a:ext cx="14058060" cy="1040788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>
                <a:buClr>
                  <a:srgbClr val="333399"/>
                </a:buClr>
                <a:buFont typeface="Verdana" pitchFamily="34" charset="0"/>
                <a:buChar char="-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Internet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application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,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created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in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cooperation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with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smtClean="0">
                  <a:solidFill>
                    <a:srgbClr val="006600"/>
                  </a:solidFill>
                  <a:latin typeface="Verdana" pitchFamily="34" charset="0"/>
                </a:rPr>
                <a:t>CTU</a:t>
              </a:r>
              <a:endParaRPr lang="cs-CZ" sz="1200" dirty="0">
                <a:solidFill>
                  <a:srgbClr val="006600"/>
                </a:solidFill>
                <a:latin typeface="Verdana" pitchFamily="34" charset="0"/>
              </a:endParaRPr>
            </a:p>
            <a:p>
              <a:pPr>
                <a:buClr>
                  <a:srgbClr val="333399"/>
                </a:buClr>
                <a:buFont typeface="Verdana" pitchFamily="34" charset="0"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endParaRPr lang="cs-CZ" sz="1200" dirty="0">
                <a:solidFill>
                  <a:srgbClr val="006600"/>
                </a:solidFill>
                <a:latin typeface="Verdana" pitchFamily="34" charset="0"/>
              </a:endParaRPr>
            </a:p>
            <a:p>
              <a:pPr>
                <a:buClr>
                  <a:srgbClr val="333399"/>
                </a:buClr>
                <a:buFont typeface="Verdana" pitchFamily="34" charset="0"/>
                <a:buChar char="-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75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testing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areas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on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the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territorry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of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CR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including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 smtClean="0">
                  <a:solidFill>
                    <a:srgbClr val="006600"/>
                  </a:solidFill>
                  <a:latin typeface="Verdana" pitchFamily="34" charset="0"/>
                </a:rPr>
                <a:t>border</a:t>
              </a:r>
              <a:r>
                <a:rPr lang="cs-CZ" sz="1200" dirty="0" smtClean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areas</a:t>
              </a:r>
              <a:endParaRPr lang="cs-CZ" sz="1200" dirty="0">
                <a:solidFill>
                  <a:srgbClr val="006600"/>
                </a:solidFill>
                <a:latin typeface="Verdana" pitchFamily="34" charset="0"/>
              </a:endParaRPr>
            </a:p>
            <a:p>
              <a:pPr>
                <a:buClr>
                  <a:srgbClr val="333399"/>
                </a:buClr>
                <a:buFont typeface="Verdana" pitchFamily="34" charset="0"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endParaRPr lang="cs-CZ" sz="1200" dirty="0">
                <a:solidFill>
                  <a:srgbClr val="006600"/>
                </a:solidFill>
                <a:latin typeface="Verdana" pitchFamily="34" charset="0"/>
              </a:endParaRPr>
            </a:p>
            <a:p>
              <a:pPr>
                <a:buClr>
                  <a:srgbClr val="333399"/>
                </a:buClr>
                <a:buFont typeface="Verdana" pitchFamily="34" charset="0"/>
                <a:buChar char="-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there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are 3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testing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baselines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in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each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smtClean="0">
                  <a:solidFill>
                    <a:srgbClr val="006600"/>
                  </a:solidFill>
                  <a:latin typeface="Verdana" pitchFamily="34" charset="0"/>
                </a:rPr>
                <a:t>area</a:t>
              </a:r>
            </a:p>
            <a:p>
              <a:pPr>
                <a:buClr>
                  <a:srgbClr val="333399"/>
                </a:buClr>
                <a:buFont typeface="Verdana" pitchFamily="34" charset="0"/>
                <a:buChar char="-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endParaRPr lang="cs-CZ" sz="1200" dirty="0">
                <a:solidFill>
                  <a:srgbClr val="006600"/>
                </a:solidFill>
                <a:latin typeface="Verdana" pitchFamily="34" charset="0"/>
              </a:endParaRPr>
            </a:p>
            <a:p>
              <a:pPr>
                <a:buClr>
                  <a:srgbClr val="333399"/>
                </a:buClr>
                <a:buFont typeface="Verdana" pitchFamily="34" charset="0"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endParaRPr lang="cs-CZ" sz="1200" dirty="0">
                <a:solidFill>
                  <a:srgbClr val="006600"/>
                </a:solidFill>
                <a:latin typeface="Verdana" pitchFamily="34" charset="0"/>
              </a:endParaRPr>
            </a:p>
            <a:p>
              <a:pPr>
                <a:buClr>
                  <a:srgbClr val="333399"/>
                </a:buClr>
                <a:buFont typeface="Verdana" pitchFamily="34" charset="0"/>
                <a:buChar char="-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each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baseline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is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tested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from</a:t>
              </a:r>
              <a:r>
                <a:rPr lang="cs-CZ" sz="1200" dirty="0">
                  <a:solidFill>
                    <a:srgbClr val="006600"/>
                  </a:solidFill>
                  <a:latin typeface="Verdana" pitchFamily="34" charset="0"/>
                </a:rPr>
                <a:t> </a:t>
              </a:r>
              <a:r>
                <a:rPr lang="cs-CZ" sz="1200" dirty="0" smtClean="0">
                  <a:solidFill>
                    <a:srgbClr val="006600"/>
                  </a:solidFill>
                  <a:latin typeface="Verdana" pitchFamily="34" charset="0"/>
                </a:rPr>
                <a:t>RTK x VRS </a:t>
              </a:r>
              <a:r>
                <a:rPr lang="cs-CZ" sz="1200" dirty="0" err="1">
                  <a:solidFill>
                    <a:srgbClr val="006600"/>
                  </a:solidFill>
                  <a:latin typeface="Verdana" pitchFamily="34" charset="0"/>
                </a:rPr>
                <a:t>service</a:t>
              </a:r>
              <a:endParaRPr lang="cs-CZ" sz="1200" dirty="0">
                <a:solidFill>
                  <a:srgbClr val="006600"/>
                </a:solidFill>
                <a:latin typeface="Verdana" pitchFamily="34" charset="0"/>
              </a:endParaRPr>
            </a:p>
          </p:txBody>
        </p:sp>
      </p:grpSp>
      <p:sp>
        <p:nvSpPr>
          <p:cNvPr id="7" name="Obdélník 6"/>
          <p:cNvSpPr/>
          <p:nvPr/>
        </p:nvSpPr>
        <p:spPr>
          <a:xfrm>
            <a:off x="5508104" y="764704"/>
            <a:ext cx="3168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monitoring of accuracy</a:t>
            </a:r>
            <a:endParaRPr lang="en-US" sz="1800" dirty="0">
              <a:solidFill>
                <a:srgbClr val="547E2E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66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 err="1" smtClean="0">
                <a:latin typeface="Calibri" pitchFamily="34" charset="0"/>
              </a:rPr>
              <a:t>Administration</a:t>
            </a:r>
            <a:r>
              <a:rPr lang="cs-CZ" sz="2800" b="1" dirty="0" smtClean="0">
                <a:latin typeface="Calibri" pitchFamily="34" charset="0"/>
              </a:rPr>
              <a:t> </a:t>
            </a:r>
            <a:r>
              <a:rPr lang="cs-CZ" sz="2800" b="1" dirty="0" err="1" smtClean="0">
                <a:latin typeface="Calibri" pitchFamily="34" charset="0"/>
              </a:rPr>
              <a:t>of</a:t>
            </a:r>
            <a:r>
              <a:rPr lang="cs-CZ" sz="2800" b="1" dirty="0" smtClean="0">
                <a:latin typeface="Calibri" pitchFamily="34" charset="0"/>
              </a:rPr>
              <a:t> CZEPOS network</a:t>
            </a:r>
            <a:endParaRPr lang="en-US" sz="2800" b="1" dirty="0" smtClean="0">
              <a:latin typeface="Calibri" pitchFamily="34" charset="0"/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395536" y="1124744"/>
            <a:ext cx="8748465" cy="5400600"/>
            <a:chOff x="765642" y="2517028"/>
            <a:chExt cx="35595209" cy="21687678"/>
          </a:xfrm>
          <a:solidFill>
            <a:schemeClr val="tx1"/>
          </a:solidFill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65642" y="2517028"/>
              <a:ext cx="28938778" cy="2168767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014169" y="9837829"/>
              <a:ext cx="13997511" cy="10494123"/>
            </a:xfrm>
            <a:prstGeom prst="rect">
              <a:avLst/>
            </a:prstGeom>
            <a:grpFill/>
            <a:ln w="9525">
              <a:noFill/>
              <a:round/>
              <a:headEnd/>
              <a:tailEnd/>
            </a:ln>
            <a:effectLst/>
          </p:spPr>
        </p:pic>
        <p:pic>
          <p:nvPicPr>
            <p:cNvPr id="5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938783" y="12970247"/>
              <a:ext cx="13048031" cy="9782175"/>
            </a:xfrm>
            <a:prstGeom prst="rect">
              <a:avLst/>
            </a:prstGeom>
            <a:grp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6" name="Obdélník 5"/>
            <p:cNvSpPr/>
            <p:nvPr/>
          </p:nvSpPr>
          <p:spPr>
            <a:xfrm>
              <a:off x="14535784" y="9168024"/>
              <a:ext cx="21825067" cy="98877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en-US" sz="1000" b="1" dirty="0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Cooperation with Research Institute of Geodesy and Cartography</a:t>
              </a:r>
            </a:p>
          </p:txBody>
        </p:sp>
      </p:grpSp>
      <p:sp>
        <p:nvSpPr>
          <p:cNvPr id="8" name="Obdélník 7"/>
          <p:cNvSpPr/>
          <p:nvPr/>
        </p:nvSpPr>
        <p:spPr>
          <a:xfrm>
            <a:off x="6228184" y="683404"/>
            <a:ext cx="273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monitoring of </a:t>
            </a:r>
            <a:r>
              <a:rPr lang="cs-CZ" sz="1800" b="1" dirty="0" smtClean="0">
                <a:solidFill>
                  <a:srgbClr val="547E2E"/>
                </a:solidFill>
                <a:latin typeface="Calibri" pitchFamily="34" charset="0"/>
                <a:ea typeface="Arial" pitchFamily="2"/>
                <a:cs typeface="Arial" pitchFamily="2"/>
              </a:rPr>
              <a:t>stability</a:t>
            </a:r>
            <a:endParaRPr lang="en-US" sz="1800" dirty="0">
              <a:solidFill>
                <a:srgbClr val="547E2E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86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35496" y="980728"/>
            <a:ext cx="9144000" cy="5528267"/>
            <a:chOff x="681972" y="3033221"/>
            <a:chExt cx="35301144" cy="20295344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 cstate="print"/>
            <a:srcRect l="50491" r="1446" b="-604"/>
            <a:stretch>
              <a:fillRect/>
            </a:stretch>
          </p:blipFill>
          <p:spPr>
            <a:xfrm>
              <a:off x="2796987" y="8073319"/>
              <a:ext cx="12317506" cy="10537410"/>
            </a:xfrm>
            <a:prstGeom prst="rect">
              <a:avLst/>
            </a:prstGeom>
          </p:spPr>
        </p:pic>
        <p:grpSp>
          <p:nvGrpSpPr>
            <p:cNvPr id="6" name="Group 13"/>
            <p:cNvGrpSpPr>
              <a:grpSpLocks noChangeAspect="1"/>
            </p:cNvGrpSpPr>
            <p:nvPr/>
          </p:nvGrpSpPr>
          <p:grpSpPr bwMode="auto">
            <a:xfrm>
              <a:off x="20654216" y="6568887"/>
              <a:ext cx="12033250" cy="13279438"/>
              <a:chOff x="14603" y="6984"/>
              <a:chExt cx="7580" cy="8365"/>
            </a:xfrm>
          </p:grpSpPr>
          <p:sp>
            <p:nvSpPr>
              <p:cNvPr id="11" name="AutoShape 12"/>
              <p:cNvSpPr>
                <a:spLocks noChangeAspect="1" noChangeArrowheads="1" noTextEdit="1"/>
              </p:cNvSpPr>
              <p:nvPr/>
            </p:nvSpPr>
            <p:spPr bwMode="auto">
              <a:xfrm>
                <a:off x="14603" y="6984"/>
                <a:ext cx="7580" cy="836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1200"/>
              </a:p>
            </p:txBody>
          </p:sp>
          <p:pic>
            <p:nvPicPr>
              <p:cNvPr id="12" name="Picture 1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4603" y="6984"/>
                <a:ext cx="7512" cy="82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" name="Obdélník 6"/>
            <p:cNvSpPr/>
            <p:nvPr/>
          </p:nvSpPr>
          <p:spPr>
            <a:xfrm>
              <a:off x="17625266" y="3058203"/>
              <a:ext cx="18357850" cy="342009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800" b="1" dirty="0" smtClean="0">
                  <a:solidFill>
                    <a:srgbClr val="C00000"/>
                  </a:solidFill>
                  <a:latin typeface="Verdana" panose="020B0604030504040204" pitchFamily="34" charset="0"/>
                </a:rPr>
                <a:t>Coordinate System of Uniform Trigonometric Cadastral Network </a:t>
              </a:r>
              <a:endParaRPr lang="cs-CZ" sz="1800" b="1" dirty="0" smtClean="0">
                <a:solidFill>
                  <a:srgbClr val="C00000"/>
                </a:solidFill>
                <a:latin typeface="Verdana" panose="020B0604030504040204" pitchFamily="34" charset="0"/>
              </a:endParaRPr>
            </a:p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800" b="1" dirty="0" smtClean="0">
                  <a:solidFill>
                    <a:srgbClr val="C00000"/>
                  </a:solidFill>
                  <a:latin typeface="Verdana" panose="020B0604030504040204" pitchFamily="34" charset="0"/>
                </a:rPr>
                <a:t>(S-JTSK)</a:t>
              </a:r>
              <a:endParaRPr lang="cs-CZ" sz="1800" b="1" dirty="0" smtClean="0">
                <a:solidFill>
                  <a:srgbClr val="C00000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délník 7"/>
            <p:cNvSpPr/>
            <p:nvPr/>
          </p:nvSpPr>
          <p:spPr>
            <a:xfrm>
              <a:off x="681972" y="3033221"/>
              <a:ext cx="15508290" cy="34200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8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European Terrestrial Reference System 1989 (ETRS89)</a:t>
              </a:r>
              <a:endParaRPr lang="cs-CZ" sz="1800" b="1" dirty="0" smtClean="0">
                <a:solidFill>
                  <a:srgbClr val="C00000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bousměrná svislá šipka 8"/>
            <p:cNvSpPr/>
            <p:nvPr/>
          </p:nvSpPr>
          <p:spPr>
            <a:xfrm rot="5400000">
              <a:off x="17158446" y="10703864"/>
              <a:ext cx="1506072" cy="2689411"/>
            </a:xfrm>
            <a:prstGeom prst="upDown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200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2616906" y="19104595"/>
              <a:ext cx="25615528" cy="42239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1371600" lvl="0" indent="-1371600">
                <a:lnSpc>
                  <a:spcPct val="150000"/>
                </a:lnSpc>
                <a:buFont typeface="+mj-lt"/>
                <a:buAutoNum type="arabicPeriod"/>
                <a:tabLst>
                  <a:tab pos="0" algn="l"/>
                  <a:tab pos="914400" algn="l"/>
                  <a:tab pos="1828800" algn="l"/>
                  <a:tab pos="2743199" algn="l"/>
                  <a:tab pos="3657600" algn="l"/>
                  <a:tab pos="4572000" algn="l"/>
                  <a:tab pos="5486399" algn="l"/>
                  <a:tab pos="6400799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600" b="1" dirty="0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3D </a:t>
              </a:r>
              <a:r>
                <a:rPr lang="en-US" sz="1600" b="1" dirty="0" err="1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Helmert</a:t>
              </a:r>
              <a:r>
                <a:rPr lang="en-US" sz="1600" b="1" dirty="0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 transformation</a:t>
              </a:r>
            </a:p>
            <a:p>
              <a:pPr marL="1371600" lvl="0" indent="-1371600">
                <a:lnSpc>
                  <a:spcPct val="150000"/>
                </a:lnSpc>
                <a:buFont typeface="+mj-lt"/>
                <a:buAutoNum type="arabicPeriod"/>
                <a:tabLst>
                  <a:tab pos="0" algn="l"/>
                  <a:tab pos="914400" algn="l"/>
                  <a:tab pos="1828800" algn="l"/>
                  <a:tab pos="2743199" algn="l"/>
                  <a:tab pos="3657600" algn="l"/>
                  <a:tab pos="4572000" algn="l"/>
                  <a:tab pos="5486399" algn="l"/>
                  <a:tab pos="6400799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600" b="1" dirty="0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equations of </a:t>
              </a:r>
              <a:r>
                <a:rPr lang="en-US" sz="1600" b="1" dirty="0" err="1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Krovak</a:t>
              </a:r>
              <a:r>
                <a:rPr lang="en-US" sz="1600" b="1" dirty="0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 projection</a:t>
              </a:r>
            </a:p>
            <a:p>
              <a:pPr marL="1371600" lvl="0" indent="-1371600">
                <a:lnSpc>
                  <a:spcPct val="150000"/>
                </a:lnSpc>
                <a:buFont typeface="+mj-lt"/>
                <a:buAutoNum type="arabicPeriod"/>
                <a:tabLst>
                  <a:tab pos="0" algn="l"/>
                  <a:tab pos="914400" algn="l"/>
                  <a:tab pos="1828800" algn="l"/>
                  <a:tab pos="2743199" algn="l"/>
                  <a:tab pos="3657600" algn="l"/>
                  <a:tab pos="4572000" algn="l"/>
                  <a:tab pos="5486399" algn="l"/>
                  <a:tab pos="6400799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600" b="1" dirty="0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Interpolation in the </a:t>
              </a:r>
              <a:r>
                <a:rPr lang="cs-CZ" sz="1600" b="1" dirty="0" err="1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grid</a:t>
              </a:r>
              <a:r>
                <a:rPr lang="en-US" sz="1600" b="1" dirty="0" smtClean="0">
                  <a:solidFill>
                    <a:srgbClr val="006600"/>
                  </a:solidFill>
                  <a:latin typeface="Verdana" pitchFamily="34"/>
                  <a:ea typeface="Arial" pitchFamily="2"/>
                  <a:cs typeface="Arial" pitchFamily="2"/>
                </a:rPr>
                <a:t> of local differences</a:t>
              </a:r>
              <a:endParaRPr lang="en-US" sz="1600" b="1" dirty="0">
                <a:solidFill>
                  <a:srgbClr val="006600"/>
                </a:solidFill>
                <a:latin typeface="Verdana" pitchFamily="34"/>
                <a:ea typeface="Arial" pitchFamily="2"/>
                <a:cs typeface="Arial" pitchFamily="2"/>
              </a:endParaRPr>
            </a:p>
          </p:txBody>
        </p:sp>
      </p:grp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 smtClean="0">
                <a:latin typeface="Calibri" pitchFamily="34" charset="0"/>
              </a:rPr>
              <a:t>Reference </a:t>
            </a:r>
            <a:r>
              <a:rPr lang="cs-CZ" sz="2800" b="1" dirty="0" err="1" smtClean="0">
                <a:latin typeface="Calibri" pitchFamily="34" charset="0"/>
              </a:rPr>
              <a:t>Frames</a:t>
            </a:r>
            <a:r>
              <a:rPr lang="cs-CZ" sz="2800" b="1" dirty="0" smtClean="0">
                <a:latin typeface="Calibri" pitchFamily="34" charset="0"/>
              </a:rPr>
              <a:t> - </a:t>
            </a:r>
            <a:r>
              <a:rPr lang="en-US" sz="2800" b="1" dirty="0" smtClean="0">
                <a:latin typeface="Calibri" pitchFamily="34" charset="0"/>
              </a:rPr>
              <a:t>Positional Transformation</a:t>
            </a:r>
          </a:p>
        </p:txBody>
      </p:sp>
    </p:spTree>
    <p:extLst>
      <p:ext uri="{BB962C8B-B14F-4D97-AF65-F5344CB8AC3E}">
        <p14:creationId xmlns:p14="http://schemas.microsoft.com/office/powerpoint/2010/main" val="290566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Positional Transformation – grid of local </a:t>
            </a:r>
            <a:r>
              <a:rPr lang="en-US" sz="2800" b="1" dirty="0" err="1" smtClean="0">
                <a:latin typeface="Calibri" pitchFamily="34" charset="0"/>
              </a:rPr>
              <a:t>differencies</a:t>
            </a:r>
            <a:endParaRPr lang="en-US" sz="2800" b="1" dirty="0" smtClean="0">
              <a:latin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" y="4967863"/>
            <a:ext cx="887614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- </a:t>
            </a: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Previous</a:t>
            </a: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grid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— realization 2012</a:t>
            </a:r>
          </a:p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- New realization 2017: </a:t>
            </a:r>
            <a:endParaRPr lang="cs-CZ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marL="1371600" lvl="0" indent="-1371600">
              <a:lnSpc>
                <a:spcPct val="150000"/>
              </a:lnSpc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new</a:t>
            </a: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GNSS </a:t>
            </a: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measurements</a:t>
            </a: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2014-2017, 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smoother changes</a:t>
            </a:r>
            <a:endParaRPr lang="cs-CZ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marL="1371600" lvl="0" indent="-1371600">
              <a:lnSpc>
                <a:spcPct val="150000"/>
              </a:lnSpc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high</a:t>
            </a: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er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density of points in the areas of state boundaries</a:t>
            </a:r>
          </a:p>
        </p:txBody>
      </p:sp>
      <p:grpSp>
        <p:nvGrpSpPr>
          <p:cNvPr id="18" name="Skupina 17"/>
          <p:cNvGrpSpPr/>
          <p:nvPr/>
        </p:nvGrpSpPr>
        <p:grpSpPr>
          <a:xfrm>
            <a:off x="1043608" y="908720"/>
            <a:ext cx="7272808" cy="4248472"/>
            <a:chOff x="1017804" y="1452283"/>
            <a:chExt cx="6280678" cy="3295162"/>
          </a:xfrm>
        </p:grpSpPr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9364" y="1452283"/>
              <a:ext cx="5679118" cy="3295162"/>
            </a:xfrm>
            <a:prstGeom prst="rect">
              <a:avLst/>
            </a:prstGeom>
          </p:spPr>
        </p:pic>
        <p:pic>
          <p:nvPicPr>
            <p:cNvPr id="16" name="Picture 2" descr="http://www.jaimetreadwell.com/2-D-grid-warp-0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17804" y="3051222"/>
              <a:ext cx="1317963" cy="115270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69243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>
                <a:latin typeface="Calibri" pitchFamily="34" charset="0"/>
              </a:rPr>
              <a:t>Reference </a:t>
            </a:r>
            <a:r>
              <a:rPr lang="cs-CZ" sz="2800" b="1" dirty="0" err="1">
                <a:latin typeface="Calibri" pitchFamily="34" charset="0"/>
              </a:rPr>
              <a:t>Frames</a:t>
            </a:r>
            <a:r>
              <a:rPr lang="cs-CZ" sz="2800" b="1" dirty="0">
                <a:latin typeface="Calibri" pitchFamily="34" charset="0"/>
              </a:rPr>
              <a:t> - </a:t>
            </a:r>
            <a:r>
              <a:rPr lang="en-US" sz="2800" b="1" dirty="0" smtClean="0">
                <a:latin typeface="Calibri" pitchFamily="34" charset="0"/>
              </a:rPr>
              <a:t>Height Transformation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107504" y="980728"/>
            <a:ext cx="9036496" cy="5553711"/>
            <a:chOff x="0" y="2958352"/>
            <a:chExt cx="37464707" cy="22689313"/>
          </a:xfrm>
        </p:grpSpPr>
        <p:sp>
          <p:nvSpPr>
            <p:cNvPr id="7" name="Obdélník 6"/>
            <p:cNvSpPr/>
            <p:nvPr/>
          </p:nvSpPr>
          <p:spPr>
            <a:xfrm>
              <a:off x="21212173" y="2958352"/>
              <a:ext cx="13464332" cy="2085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4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Baltic Height System </a:t>
              </a:r>
              <a:endParaRPr lang="cs-CZ" sz="1400" b="1" dirty="0" smtClean="0">
                <a:solidFill>
                  <a:srgbClr val="C00000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4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(national realization - </a:t>
              </a:r>
              <a:r>
                <a:rPr lang="en-US" sz="1400" b="1" dirty="0" err="1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Bpv</a:t>
              </a:r>
              <a:r>
                <a:rPr lang="en-US" sz="14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)</a:t>
              </a:r>
            </a:p>
          </p:txBody>
        </p:sp>
        <p:sp>
          <p:nvSpPr>
            <p:cNvPr id="8" name="Obousměrná svislá šipka 7"/>
            <p:cNvSpPr/>
            <p:nvPr/>
          </p:nvSpPr>
          <p:spPr>
            <a:xfrm rot="5400000">
              <a:off x="18069487" y="2635630"/>
              <a:ext cx="1506072" cy="2689411"/>
            </a:xfrm>
            <a:prstGeom prst="upDown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100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0" y="22252683"/>
              <a:ext cx="36720462" cy="33949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1600" b="1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</a:rPr>
                <a:t> </a:t>
              </a:r>
              <a:r>
                <a:rPr lang="en-US" sz="1600" b="1" dirty="0" err="1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</a:rPr>
                <a:t>Quasigeoid</a:t>
              </a:r>
              <a:r>
                <a:rPr lang="en-US" sz="1600" b="1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</a:rPr>
                <a:t> QGZÚ-2014</a:t>
              </a:r>
            </a:p>
            <a:p>
              <a:pPr marL="285750" indent="-285750">
                <a:buFontTx/>
                <a:buChar char="-"/>
              </a:pPr>
              <a:r>
                <a:rPr lang="en-US" sz="1600" dirty="0" smtClean="0">
                  <a:solidFill>
                    <a:srgbClr val="547E2E"/>
                  </a:solidFill>
                  <a:latin typeface="Verdana" pitchFamily="34"/>
                  <a:cs typeface="Arial" pitchFamily="2"/>
                </a:rPr>
                <a:t>computed in cooperation with Research Institute of Geodesy and Cartography</a:t>
              </a:r>
              <a:endParaRPr lang="cs-CZ" sz="1600" dirty="0" smtClean="0">
                <a:solidFill>
                  <a:srgbClr val="547E2E"/>
                </a:solidFill>
                <a:latin typeface="Verdana" pitchFamily="34"/>
                <a:cs typeface="Arial" pitchFamily="2"/>
              </a:endParaRPr>
            </a:p>
            <a:p>
              <a:r>
                <a:rPr lang="cs-CZ" sz="1600" dirty="0" smtClean="0">
                  <a:solidFill>
                    <a:srgbClr val="547E2E"/>
                  </a:solidFill>
                  <a:latin typeface="Verdana" pitchFamily="34"/>
                  <a:cs typeface="Arial" pitchFamily="2"/>
                </a:rPr>
                <a:t>-   </a:t>
              </a:r>
              <a:r>
                <a:rPr lang="cs-CZ" sz="1600" b="1" dirty="0" err="1" smtClean="0">
                  <a:solidFill>
                    <a:srgbClr val="547E2E"/>
                  </a:solidFill>
                  <a:latin typeface="Verdana" pitchFamily="34"/>
                  <a:cs typeface="Arial" pitchFamily="2"/>
                </a:rPr>
                <a:t>new</a:t>
              </a:r>
              <a:r>
                <a:rPr lang="cs-CZ" sz="1600" b="1" dirty="0" smtClean="0">
                  <a:solidFill>
                    <a:srgbClr val="547E2E"/>
                  </a:solidFill>
                  <a:latin typeface="Verdana" pitchFamily="34"/>
                  <a:cs typeface="Arial" pitchFamily="2"/>
                </a:rPr>
                <a:t> GNSS/</a:t>
              </a:r>
              <a:r>
                <a:rPr lang="cs-CZ" sz="1600" b="1" dirty="0" err="1" smtClean="0">
                  <a:solidFill>
                    <a:srgbClr val="547E2E"/>
                  </a:solidFill>
                  <a:latin typeface="Verdana" pitchFamily="34"/>
                  <a:cs typeface="Arial" pitchFamily="2"/>
                </a:rPr>
                <a:t>gravimetric</a:t>
              </a:r>
              <a:r>
                <a:rPr lang="cs-CZ" sz="1600" b="1" dirty="0" smtClean="0">
                  <a:solidFill>
                    <a:srgbClr val="547E2E"/>
                  </a:solidFill>
                  <a:latin typeface="Verdana" pitchFamily="34"/>
                  <a:cs typeface="Arial" pitchFamily="2"/>
                </a:rPr>
                <a:t> </a:t>
              </a:r>
              <a:r>
                <a:rPr lang="cs-CZ" sz="1600" b="1" dirty="0" err="1" smtClean="0">
                  <a:solidFill>
                    <a:srgbClr val="547E2E"/>
                  </a:solidFill>
                  <a:latin typeface="Verdana" pitchFamily="34"/>
                  <a:cs typeface="Arial" pitchFamily="2"/>
                </a:rPr>
                <a:t>measurements</a:t>
              </a:r>
              <a:endParaRPr lang="en-US" sz="1600" b="1" dirty="0">
                <a:solidFill>
                  <a:srgbClr val="547E2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681973" y="2979433"/>
              <a:ext cx="15508290" cy="26033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2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European Terrestrial Reference System 1989 (ETRS89)</a:t>
              </a:r>
            </a:p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2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ellipsoidal heights GRS80</a:t>
              </a:r>
            </a:p>
          </p:txBody>
        </p:sp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1764" y="6305596"/>
              <a:ext cx="28477953" cy="154581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479304" y="22962854"/>
              <a:ext cx="2985403" cy="18277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54161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Height Transformation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06"/>
          <a:stretch/>
        </p:blipFill>
        <p:spPr>
          <a:xfrm>
            <a:off x="1080120" y="1644113"/>
            <a:ext cx="7524328" cy="4449184"/>
          </a:xfrm>
          <a:prstGeom prst="rect">
            <a:avLst/>
          </a:prstGeom>
        </p:spPr>
      </p:pic>
      <p:grpSp>
        <p:nvGrpSpPr>
          <p:cNvPr id="20" name="Skupina 19"/>
          <p:cNvGrpSpPr/>
          <p:nvPr/>
        </p:nvGrpSpPr>
        <p:grpSpPr>
          <a:xfrm>
            <a:off x="179512" y="1052736"/>
            <a:ext cx="8720876" cy="5707216"/>
            <a:chOff x="681972" y="3033221"/>
            <a:chExt cx="36071200" cy="24132608"/>
          </a:xfrm>
        </p:grpSpPr>
        <p:sp>
          <p:nvSpPr>
            <p:cNvPr id="13" name="Obdélník 12"/>
            <p:cNvSpPr/>
            <p:nvPr/>
          </p:nvSpPr>
          <p:spPr>
            <a:xfrm>
              <a:off x="681972" y="3033221"/>
              <a:ext cx="13464335" cy="23555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4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Baltic Height System </a:t>
              </a:r>
              <a:endParaRPr lang="cs-CZ" sz="1400" b="1" dirty="0" smtClean="0">
                <a:solidFill>
                  <a:srgbClr val="C00000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4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(national realization - </a:t>
              </a:r>
              <a:r>
                <a:rPr lang="en-US" sz="1400" b="1" dirty="0" err="1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Bpv</a:t>
              </a:r>
              <a:r>
                <a:rPr lang="en-US" sz="14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)</a:t>
              </a:r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17266020" y="3078044"/>
              <a:ext cx="18341789" cy="23555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4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European Vertical Reference System (EVRS)</a:t>
              </a:r>
            </a:p>
          </p:txBody>
        </p:sp>
        <p:sp>
          <p:nvSpPr>
            <p:cNvPr id="16" name="Obousměrná svislá šipka 15"/>
            <p:cNvSpPr/>
            <p:nvPr/>
          </p:nvSpPr>
          <p:spPr>
            <a:xfrm rot="5400000">
              <a:off x="15006917" y="2581841"/>
              <a:ext cx="1506072" cy="2689411"/>
            </a:xfrm>
            <a:prstGeom prst="upDown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400"/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947102" y="24042434"/>
              <a:ext cx="35806070" cy="31233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71600" lvl="0" indent="-1371600">
                <a:lnSpc>
                  <a:spcPct val="150000"/>
                </a:lnSpc>
                <a:tabLst>
                  <a:tab pos="0" algn="l"/>
                  <a:tab pos="914400" algn="l"/>
                  <a:tab pos="1828800" algn="l"/>
                  <a:tab pos="2743199" algn="l"/>
                  <a:tab pos="3657600" algn="l"/>
                  <a:tab pos="4572000" algn="l"/>
                  <a:tab pos="5486399" algn="l"/>
                  <a:tab pos="6400799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400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</a:rPr>
                <a:t>National realization of EVRS </a:t>
              </a:r>
              <a:r>
                <a:rPr lang="cs-CZ" sz="1400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</a:rPr>
                <a:t>-</a:t>
              </a:r>
              <a:r>
                <a:rPr lang="en-US" sz="1400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</a:rPr>
                <a:t> precise leveling </a:t>
              </a:r>
              <a:r>
                <a:rPr lang="en-US" sz="1400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  <a:sym typeface="Symbol"/>
                </a:rPr>
                <a:t> grid densification</a:t>
              </a:r>
              <a:endParaRPr lang="cs-CZ" sz="1400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  <a:sym typeface="Symbol"/>
              </a:endParaRPr>
            </a:p>
            <a:p>
              <a:pPr marL="1371600" lvl="0" indent="-1371600">
                <a:lnSpc>
                  <a:spcPct val="150000"/>
                </a:lnSpc>
                <a:tabLst>
                  <a:tab pos="0" algn="l"/>
                  <a:tab pos="914400" algn="l"/>
                  <a:tab pos="1828800" algn="l"/>
                  <a:tab pos="2743199" algn="l"/>
                  <a:tab pos="3657600" algn="l"/>
                  <a:tab pos="4572000" algn="l"/>
                  <a:tab pos="5486399" algn="l"/>
                  <a:tab pos="6400799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400" b="1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  <a:sym typeface="Symbol"/>
                </a:rPr>
                <a:t>2018: results of leveling 2007 – 201</a:t>
              </a:r>
              <a:r>
                <a:rPr lang="cs-CZ" sz="1400" b="1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  <a:sym typeface="Symbol"/>
                </a:rPr>
                <a:t>6</a:t>
              </a:r>
              <a:r>
                <a:rPr lang="en-US" sz="1400" b="1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  <a:sym typeface="Symbol"/>
                </a:rPr>
                <a:t> were sent to BKG (UELN cent</a:t>
              </a:r>
              <a:r>
                <a:rPr lang="cs-CZ" sz="1400" b="1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  <a:sym typeface="Symbol"/>
                </a:rPr>
                <a:t>e</a:t>
              </a:r>
              <a:r>
                <a:rPr lang="en-US" sz="1400" b="1" dirty="0" smtClean="0">
                  <a:solidFill>
                    <a:srgbClr val="547E2E"/>
                  </a:solidFill>
                  <a:latin typeface="Verdana" pitchFamily="34"/>
                  <a:ea typeface="Arial" pitchFamily="2"/>
                  <a:cs typeface="Arial" pitchFamily="2"/>
                  <a:sym typeface="Symbol"/>
                </a:rPr>
                <a:t>r)</a:t>
              </a:r>
              <a:endParaRPr lang="en-US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endParaRPr>
            </a:p>
          </p:txBody>
        </p:sp>
        <p:pic>
          <p:nvPicPr>
            <p:cNvPr id="19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50938" y="18214884"/>
              <a:ext cx="5516562" cy="430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68998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Transformation Service of </a:t>
            </a:r>
            <a:r>
              <a:rPr lang="en-US" sz="2800" b="1" dirty="0" err="1" smtClean="0">
                <a:latin typeface="Calibri" pitchFamily="34" charset="0"/>
              </a:rPr>
              <a:t>Geoportal</a:t>
            </a:r>
            <a:r>
              <a:rPr lang="en-US" sz="2800" b="1" dirty="0" smtClean="0">
                <a:latin typeface="Calibri" pitchFamily="34" charset="0"/>
              </a:rPr>
              <a:t> ČÚZK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7270" y="836712"/>
            <a:ext cx="6333082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829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Popularization of historical trigonometric points</a:t>
            </a:r>
            <a:endParaRPr lang="en-US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51" y="911522"/>
            <a:ext cx="7626125" cy="518177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992" y="756731"/>
            <a:ext cx="4294141" cy="5912630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186235" y="6297770"/>
            <a:ext cx="4609467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Calibri" pitchFamily="34" charset="0"/>
                <a:ea typeface="Verdana" panose="020B0604030504040204" pitchFamily="34" charset="0"/>
                <a:cs typeface="Calibri" pitchFamily="34" charset="0"/>
              </a:rPr>
              <a:t>https://bodovapole.cuzk.cz/vyznamneTB.aspx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245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 algn="ctr"/>
            <a:r>
              <a:rPr lang="en-US" b="1" dirty="0">
                <a:solidFill>
                  <a:srgbClr val="FFFFFF"/>
                </a:solidFill>
                <a:latin typeface="Calibri" pitchFamily="34" charset="0"/>
              </a:rPr>
              <a:t>Research Institute of Geodesy, Topography </a:t>
            </a:r>
            <a:r>
              <a:rPr lang="en-US" b="1" dirty="0" smtClean="0">
                <a:solidFill>
                  <a:srgbClr val="FFFFFF"/>
                </a:solidFill>
                <a:latin typeface="Calibri" pitchFamily="34" charset="0"/>
              </a:rPr>
              <a:t>and</a:t>
            </a:r>
            <a:r>
              <a:rPr lang="cs-CZ" b="1" dirty="0" smtClean="0">
                <a:solidFill>
                  <a:srgbClr val="FFFFFF"/>
                </a:solidFill>
                <a:latin typeface="Calibri" pitchFamily="34" charset="0"/>
              </a:rPr>
              <a:t> </a:t>
            </a:r>
            <a:r>
              <a:rPr lang="en-US" b="1" dirty="0" smtClean="0">
                <a:solidFill>
                  <a:srgbClr val="FFFFFF"/>
                </a:solidFill>
                <a:latin typeface="Calibri" pitchFamily="34" charset="0"/>
              </a:rPr>
              <a:t>Cartography</a:t>
            </a:r>
            <a:endParaRPr kumimoji="0" lang="en-US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23850" y="1344825"/>
            <a:ext cx="84963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GNSS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(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Global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Navigation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Satellite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Systems) – data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collection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 data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quality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control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 data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dissemination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 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precise analysis of regionally and globally collected data</a:t>
            </a: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en-US" altLang="cs-CZ" sz="2000" b="1" kern="0" dirty="0">
                <a:solidFill>
                  <a:srgbClr val="006600"/>
                </a:solidFill>
                <a:latin typeface="Klavika-Regular"/>
              </a:rPr>
              <a:t>DORIS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 (Doppler </a:t>
            </a:r>
            <a:r>
              <a:rPr lang="en-US" altLang="cs-CZ" sz="2000" kern="0" dirty="0" err="1">
                <a:solidFill>
                  <a:srgbClr val="000000"/>
                </a:solidFill>
                <a:latin typeface="Klavika-Regular"/>
              </a:rPr>
              <a:t>Orbitography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 and </a:t>
            </a:r>
            <a:r>
              <a:rPr lang="en-US" altLang="cs-CZ" sz="2000" kern="0" dirty="0" err="1">
                <a:solidFill>
                  <a:srgbClr val="000000"/>
                </a:solidFill>
                <a:latin typeface="Klavika-Regular"/>
              </a:rPr>
              <a:t>Radiopositioning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Integrated by Satellites) – precise analysis of globally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collected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data,</a:t>
            </a: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en-US" altLang="cs-CZ" sz="2000" b="1" kern="0" dirty="0">
                <a:solidFill>
                  <a:srgbClr val="006600"/>
                </a:solidFill>
                <a:latin typeface="Klavika-Regular"/>
              </a:rPr>
              <a:t>Gravity field modelling</a:t>
            </a:r>
            <a:r>
              <a:rPr lang="en-US" altLang="cs-CZ" sz="2000" b="1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– ground data collection and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analyses, processing of data from Low-Earth Orbiter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missions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and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satellite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altimetry,</a:t>
            </a: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Interdisciplinary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research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including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software </a:t>
            </a:r>
            <a:r>
              <a:rPr lang="en-US" altLang="cs-CZ" sz="2000" b="1" kern="0" dirty="0">
                <a:solidFill>
                  <a:srgbClr val="006600"/>
                </a:solidFill>
                <a:latin typeface="Klavika-Regular"/>
              </a:rPr>
              <a:t>development 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– models and precise products for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autonomous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positioning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applications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 meteorology 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and climatology applications, geophysics and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geodynamics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applications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</a:t>
            </a: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Applied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research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towards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geodetic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 reference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frame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realization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and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maintenance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(ETRS89,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absolute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gravity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network) </a:t>
            </a: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Applied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research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 in metrology 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(long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lengths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gravity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 3-D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position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calibrations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of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instruments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)</a:t>
            </a:r>
            <a:endParaRPr lang="cs-CZ" altLang="cs-CZ" sz="2000" kern="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577188"/>
            <a:ext cx="720080" cy="447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971600" y="764704"/>
            <a:ext cx="72582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err="1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Geodetic</a:t>
            </a:r>
            <a:r>
              <a:rPr lang="cs-CZ" b="1" dirty="0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</a:t>
            </a:r>
            <a:r>
              <a:rPr lang="cs-CZ" b="1" dirty="0" err="1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Observatory</a:t>
            </a:r>
            <a:r>
              <a:rPr lang="cs-CZ" b="1" dirty="0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</a:t>
            </a:r>
            <a:r>
              <a:rPr lang="cs-CZ" b="1" dirty="0" err="1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Pecný</a:t>
            </a:r>
            <a:r>
              <a:rPr lang="cs-CZ" b="1" dirty="0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(GOP)  - </a:t>
            </a:r>
            <a:r>
              <a:rPr lang="cs-CZ" b="1" dirty="0" err="1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Research</a:t>
            </a:r>
            <a:r>
              <a:rPr lang="cs-CZ" b="1" dirty="0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</a:t>
            </a:r>
            <a:r>
              <a:rPr lang="cs-CZ" b="1" dirty="0" err="1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Activities</a:t>
            </a:r>
            <a:endParaRPr lang="cs-CZ" b="1" dirty="0">
              <a:solidFill>
                <a:srgbClr val="006600"/>
              </a:solidFill>
              <a:latin typeface="Calibri" pitchFamily="34" charset="0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72577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Research Institute of Geodesy, Topography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and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Cartography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577188"/>
            <a:ext cx="720080" cy="447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195736" y="793749"/>
            <a:ext cx="46280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Major </a:t>
            </a:r>
            <a:r>
              <a:rPr lang="cs-CZ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Space</a:t>
            </a:r>
            <a:r>
              <a:rPr lang="cs-CZ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</a:t>
            </a:r>
            <a:r>
              <a:rPr lang="cs-CZ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Projects</a:t>
            </a:r>
            <a:r>
              <a:rPr lang="cs-CZ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&amp; </a:t>
            </a:r>
            <a:r>
              <a:rPr lang="cs-CZ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References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Calibri" pitchFamily="34" charset="0"/>
              <a:ea typeface="+mn-ea"/>
              <a:cs typeface="Arial" pitchFamily="2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61617" y="1503596"/>
            <a:ext cx="849630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en-US" altLang="cs-CZ" sz="2000" b="1" kern="0" dirty="0">
                <a:solidFill>
                  <a:srgbClr val="006600"/>
                </a:solidFill>
                <a:latin typeface="Klavika-Regular"/>
              </a:rPr>
              <a:t>E-GVAP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 – The EUMETNET EIG GNSS Water </a:t>
            </a:r>
            <a:r>
              <a:rPr lang="en-US" altLang="cs-CZ" sz="2000" kern="0" dirty="0" err="1">
                <a:solidFill>
                  <a:srgbClr val="000000"/>
                </a:solidFill>
                <a:latin typeface="Klavika-Regular"/>
              </a:rPr>
              <a:t>Vapour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Programme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(2005–2019, </a:t>
            </a:r>
            <a:r>
              <a:rPr lang="cs-CZ" altLang="cs-CZ" sz="2000" i="1" kern="0" dirty="0">
                <a:solidFill>
                  <a:srgbClr val="006600"/>
                </a:solidFill>
                <a:latin typeface="Klavika-Regular"/>
              </a:rPr>
              <a:t>EUMETNET </a:t>
            </a:r>
            <a:r>
              <a:rPr lang="cs-CZ" altLang="cs-CZ" sz="2000" i="1" kern="0" dirty="0" err="1">
                <a:solidFill>
                  <a:srgbClr val="006600"/>
                </a:solidFill>
                <a:latin typeface="Klavika-Regular"/>
              </a:rPr>
              <a:t>service</a:t>
            </a:r>
            <a:r>
              <a:rPr lang="cs-CZ" altLang="cs-CZ" sz="2000" kern="0" dirty="0" smtClean="0">
                <a:solidFill>
                  <a:srgbClr val="000000"/>
                </a:solidFill>
                <a:latin typeface="Klavika-Regular"/>
              </a:rPr>
              <a:t>)</a:t>
            </a:r>
          </a:p>
          <a:p>
            <a:pPr lvl="0" eaLnBrk="0" hangingPunct="0">
              <a:spcBef>
                <a:spcPct val="20000"/>
              </a:spcBef>
            </a:pPr>
            <a:endParaRPr lang="cs-CZ" altLang="cs-CZ" sz="2000" kern="0" dirty="0">
              <a:solidFill>
                <a:srgbClr val="000000"/>
              </a:solidFill>
              <a:latin typeface="Klavika-Regular"/>
            </a:endParaRP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en-US" altLang="cs-CZ" sz="2000" b="1" kern="0" dirty="0">
                <a:solidFill>
                  <a:srgbClr val="000000"/>
                </a:solidFill>
                <a:latin typeface="Klavika-Regular"/>
              </a:rPr>
              <a:t>DARTMA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 – Development and Assessment of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Regional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Augmentation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Tropospheric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 Model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for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 GNSS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Positioning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(2014–2016, </a:t>
            </a:r>
            <a:r>
              <a:rPr lang="cs-CZ" altLang="cs-CZ" sz="2000" i="1" kern="0" dirty="0">
                <a:solidFill>
                  <a:srgbClr val="006600"/>
                </a:solidFill>
                <a:latin typeface="Klavika-Regular"/>
              </a:rPr>
              <a:t>ESA </a:t>
            </a:r>
            <a:r>
              <a:rPr lang="cs-CZ" altLang="cs-CZ" sz="2000" i="1" kern="0" dirty="0" err="1">
                <a:solidFill>
                  <a:srgbClr val="006600"/>
                </a:solidFill>
                <a:latin typeface="Klavika-Regular"/>
              </a:rPr>
              <a:t>contract</a:t>
            </a:r>
            <a:r>
              <a:rPr lang="cs-CZ" altLang="cs-CZ" sz="2000" kern="0" dirty="0" smtClean="0">
                <a:solidFill>
                  <a:srgbClr val="000000"/>
                </a:solidFill>
                <a:latin typeface="Klavika-Regular"/>
              </a:rPr>
              <a:t>)</a:t>
            </a:r>
          </a:p>
          <a:p>
            <a:pPr lvl="0" eaLnBrk="0" hangingPunct="0">
              <a:spcBef>
                <a:spcPct val="20000"/>
              </a:spcBef>
            </a:pPr>
            <a:endParaRPr lang="cs-CZ" altLang="cs-CZ" sz="2000" kern="0" dirty="0">
              <a:solidFill>
                <a:srgbClr val="000000"/>
              </a:solidFill>
              <a:latin typeface="Klavika-Regular"/>
            </a:endParaRP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cs-CZ" altLang="cs-CZ" sz="2000" b="1" kern="0" dirty="0">
                <a:solidFill>
                  <a:srgbClr val="000000"/>
                </a:solidFill>
                <a:latin typeface="Klavika-Regular"/>
              </a:rPr>
              <a:t>Trop4LAS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–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Assessment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Techniques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of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Tropospheric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en-US" altLang="cs-CZ" sz="2000" kern="0" dirty="0">
                <a:solidFill>
                  <a:srgbClr val="000000"/>
                </a:solidFill>
                <a:latin typeface="Klavika-Regular"/>
              </a:rPr>
              <a:t>Effects for Local Augmentation Systems (2012–2014,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i="1" kern="0" dirty="0">
                <a:solidFill>
                  <a:srgbClr val="006600"/>
                </a:solidFill>
                <a:latin typeface="Klavika-Regular"/>
              </a:rPr>
              <a:t>ESA </a:t>
            </a:r>
            <a:r>
              <a:rPr lang="cs-CZ" altLang="cs-CZ" sz="2000" i="1" kern="0" dirty="0" err="1">
                <a:solidFill>
                  <a:srgbClr val="006600"/>
                </a:solidFill>
                <a:latin typeface="Klavika-Regular"/>
              </a:rPr>
              <a:t>contract</a:t>
            </a:r>
            <a:r>
              <a:rPr lang="cs-CZ" altLang="cs-CZ" sz="2000" kern="0" dirty="0" smtClean="0">
                <a:solidFill>
                  <a:srgbClr val="000000"/>
                </a:solidFill>
                <a:latin typeface="Klavika-Regular"/>
              </a:rPr>
              <a:t>)</a:t>
            </a:r>
          </a:p>
          <a:p>
            <a:pPr lvl="0" eaLnBrk="0" hangingPunct="0">
              <a:spcBef>
                <a:spcPct val="20000"/>
              </a:spcBef>
            </a:pPr>
            <a:endParaRPr lang="cs-CZ" altLang="cs-CZ" sz="2000" kern="0" dirty="0">
              <a:solidFill>
                <a:srgbClr val="000000"/>
              </a:solidFill>
              <a:latin typeface="Klavika-Regular"/>
            </a:endParaRP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EPOS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–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European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 Plate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Observing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 </a:t>
            </a:r>
            <a:r>
              <a:rPr lang="cs-CZ" altLang="cs-CZ" sz="2000" b="1" kern="0" dirty="0" err="1">
                <a:solidFill>
                  <a:srgbClr val="006600"/>
                </a:solidFill>
                <a:latin typeface="Klavika-Regular"/>
              </a:rPr>
              <a:t>System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,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Implementation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</a:t>
            </a:r>
            <a:r>
              <a:rPr lang="cs-CZ" altLang="cs-CZ" sz="2000" kern="0" dirty="0" err="1">
                <a:solidFill>
                  <a:srgbClr val="000000"/>
                </a:solidFill>
                <a:latin typeface="Klavika-Regular"/>
              </a:rPr>
              <a:t>Phase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 (2015–2019, </a:t>
            </a:r>
            <a:r>
              <a:rPr lang="cs-CZ" altLang="cs-CZ" sz="2000" i="1" kern="0" dirty="0">
                <a:solidFill>
                  <a:srgbClr val="006600"/>
                </a:solidFill>
                <a:latin typeface="Klavika-Regular"/>
              </a:rPr>
              <a:t>H2020</a:t>
            </a:r>
            <a:r>
              <a:rPr lang="cs-CZ" altLang="cs-CZ" sz="2000" kern="0" dirty="0" smtClean="0">
                <a:solidFill>
                  <a:srgbClr val="000000"/>
                </a:solidFill>
                <a:latin typeface="Klavika-Regular"/>
              </a:rPr>
              <a:t>)</a:t>
            </a:r>
          </a:p>
          <a:p>
            <a:pPr lvl="0" eaLnBrk="0" hangingPunct="0">
              <a:spcBef>
                <a:spcPct val="20000"/>
              </a:spcBef>
            </a:pPr>
            <a:endParaRPr lang="cs-CZ" altLang="cs-CZ" sz="2000" kern="0" dirty="0">
              <a:solidFill>
                <a:srgbClr val="000000"/>
              </a:solidFill>
              <a:latin typeface="Klavika-Regular"/>
            </a:endParaRPr>
          </a:p>
          <a:p>
            <a:pPr marL="342900" lvl="0" indent="-342900" eaLnBrk="0" hangingPunct="0">
              <a:spcBef>
                <a:spcPct val="20000"/>
              </a:spcBef>
              <a:buFontTx/>
              <a:buChar char="•"/>
            </a:pPr>
            <a:r>
              <a:rPr lang="it-IT" altLang="cs-CZ" sz="2000" b="1" kern="0" dirty="0">
                <a:solidFill>
                  <a:srgbClr val="000000"/>
                </a:solidFill>
                <a:latin typeface="Klavika-Regular"/>
              </a:rPr>
              <a:t>SPMS</a:t>
            </a:r>
            <a:r>
              <a:rPr lang="it-IT" altLang="cs-CZ" sz="2000" kern="0" dirty="0">
                <a:solidFill>
                  <a:srgbClr val="000000"/>
                </a:solidFill>
                <a:latin typeface="Klavika-Regular"/>
              </a:rPr>
              <a:t> – </a:t>
            </a:r>
            <a:r>
              <a:rPr lang="it-IT" altLang="cs-CZ" sz="2000" b="1" kern="0" dirty="0">
                <a:solidFill>
                  <a:srgbClr val="006600"/>
                </a:solidFill>
                <a:latin typeface="Klavika-Regular"/>
              </a:rPr>
              <a:t>EGNOS Service Performance Monitoring</a:t>
            </a:r>
            <a:r>
              <a:rPr lang="cs-CZ" altLang="cs-CZ" sz="2000" b="1" kern="0" dirty="0">
                <a:solidFill>
                  <a:srgbClr val="006600"/>
                </a:solidFill>
                <a:latin typeface="Klavika-Regular"/>
              </a:rPr>
              <a:t> </a:t>
            </a:r>
            <a:r>
              <a:rPr lang="cs-CZ" altLang="cs-CZ" sz="2000" kern="0" dirty="0">
                <a:solidFill>
                  <a:srgbClr val="000000"/>
                </a:solidFill>
                <a:latin typeface="Klavika-Regular"/>
              </a:rPr>
              <a:t>(2015–2022, </a:t>
            </a:r>
            <a:r>
              <a:rPr lang="cs-CZ" altLang="cs-CZ" sz="2000" i="1" kern="0" dirty="0">
                <a:solidFill>
                  <a:srgbClr val="006600"/>
                </a:solidFill>
                <a:latin typeface="Klavika-Regular"/>
              </a:rPr>
              <a:t>GSA</a:t>
            </a:r>
            <a:endParaRPr lang="cs-CZ" altLang="cs-CZ" sz="2000" i="1" kern="0" dirty="0">
              <a:solidFill>
                <a:srgbClr val="0066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7956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Research Institute of Geodesy, Topography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and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Cartography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577188"/>
            <a:ext cx="720080" cy="447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195736" y="793749"/>
            <a:ext cx="46280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Major </a:t>
            </a:r>
            <a:r>
              <a:rPr lang="cs-CZ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Space</a:t>
            </a:r>
            <a:r>
              <a:rPr lang="cs-CZ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</a:t>
            </a:r>
            <a:r>
              <a:rPr lang="cs-CZ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Projects</a:t>
            </a:r>
            <a:r>
              <a:rPr lang="cs-CZ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&amp; </a:t>
            </a:r>
            <a:r>
              <a:rPr lang="cs-CZ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References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Calibri" pitchFamily="34" charset="0"/>
              <a:ea typeface="+mn-ea"/>
              <a:cs typeface="Arial" pitchFamily="2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294414" y="1471610"/>
            <a:ext cx="8525736" cy="4909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cs-CZ" sz="2000" b="1" kern="0" dirty="0" smtClean="0">
                <a:solidFill>
                  <a:srgbClr val="006600"/>
                </a:solidFill>
                <a:latin typeface="Klavika-Regular"/>
              </a:rPr>
              <a:t>GRC-MS – Galileo Reference Centre</a:t>
            </a:r>
            <a:r>
              <a:rPr lang="en-US" altLang="cs-CZ" sz="2000" kern="0" dirty="0" smtClean="0">
                <a:solidFill>
                  <a:srgbClr val="003300"/>
                </a:solidFill>
                <a:latin typeface="Klavika-Regular"/>
              </a:rPr>
              <a:t>, support from the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2000" kern="0" dirty="0" err="1" smtClean="0">
                <a:solidFill>
                  <a:srgbClr val="003300"/>
                </a:solidFill>
                <a:latin typeface="Klavika-Regular"/>
              </a:rPr>
              <a:t>member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2000" kern="0" dirty="0" err="1" smtClean="0">
                <a:solidFill>
                  <a:srgbClr val="003300"/>
                </a:solidFill>
                <a:latin typeface="Klavika-Regular"/>
              </a:rPr>
              <a:t>states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(2017–2021, </a:t>
            </a:r>
            <a:r>
              <a:rPr lang="cs-CZ" altLang="cs-CZ" sz="2000" i="1" kern="0" dirty="0" smtClean="0">
                <a:solidFill>
                  <a:srgbClr val="006600"/>
                </a:solidFill>
                <a:latin typeface="Klavika-Regular"/>
              </a:rPr>
              <a:t>GSA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)</a:t>
            </a:r>
          </a:p>
          <a:p>
            <a:pPr marL="0" indent="0">
              <a:buNone/>
            </a:pPr>
            <a:endParaRPr lang="cs-CZ" altLang="cs-CZ" sz="2000" kern="0" dirty="0" smtClean="0">
              <a:solidFill>
                <a:srgbClr val="003300"/>
              </a:solidFill>
              <a:latin typeface="Klavika-Regular"/>
            </a:endParaRPr>
          </a:p>
          <a:p>
            <a:r>
              <a:rPr lang="cs-CZ" altLang="cs-CZ" sz="2000" b="1" kern="0" dirty="0" smtClean="0">
                <a:solidFill>
                  <a:srgbClr val="003300"/>
                </a:solidFill>
                <a:latin typeface="Klavika-Regular"/>
              </a:rPr>
              <a:t>IGMA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– International GNSS Monitoring and </a:t>
            </a:r>
            <a:r>
              <a:rPr lang="en-US" altLang="cs-CZ" sz="2000" kern="0" dirty="0" smtClean="0">
                <a:solidFill>
                  <a:srgbClr val="003300"/>
                </a:solidFill>
                <a:latin typeface="Klavika-Regular"/>
              </a:rPr>
              <a:t>Assessment, task force of the International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en-US" altLang="cs-CZ" sz="2000" kern="0" dirty="0" smtClean="0">
                <a:solidFill>
                  <a:srgbClr val="003300"/>
                </a:solidFill>
                <a:latin typeface="Klavika-Regular"/>
              </a:rPr>
              <a:t>Committee on GNSS, ICG (2017–2020, UN)</a:t>
            </a:r>
            <a:endParaRPr lang="cs-CZ" altLang="cs-CZ" sz="2000" kern="0" dirty="0" smtClean="0">
              <a:solidFill>
                <a:srgbClr val="003300"/>
              </a:solidFill>
              <a:latin typeface="Klavika-Regular"/>
            </a:endParaRPr>
          </a:p>
          <a:p>
            <a:pPr marL="0" indent="0">
              <a:buNone/>
            </a:pPr>
            <a:endParaRPr lang="en-US" altLang="cs-CZ" sz="2000" kern="0" dirty="0" smtClean="0">
              <a:solidFill>
                <a:srgbClr val="003300"/>
              </a:solidFill>
              <a:latin typeface="Klavika-Regular"/>
            </a:endParaRPr>
          </a:p>
          <a:p>
            <a:r>
              <a:rPr lang="en-US" altLang="cs-CZ" sz="2000" b="1" kern="0" dirty="0" smtClean="0">
                <a:solidFill>
                  <a:srgbClr val="003300"/>
                </a:solidFill>
                <a:latin typeface="Klavika-Regular"/>
              </a:rPr>
              <a:t>GNSS4SWEC</a:t>
            </a:r>
            <a:r>
              <a:rPr lang="en-US" altLang="cs-CZ" sz="2000" kern="0" dirty="0" smtClean="0">
                <a:solidFill>
                  <a:srgbClr val="003300"/>
                </a:solidFill>
                <a:latin typeface="Klavika-Regular"/>
              </a:rPr>
              <a:t> – Advanced GNSS Tropospheric Products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en-US" altLang="cs-CZ" sz="2000" kern="0" dirty="0" smtClean="0">
                <a:solidFill>
                  <a:srgbClr val="003300"/>
                </a:solidFill>
                <a:latin typeface="Klavika-Regular"/>
              </a:rPr>
              <a:t>for Monitoring Severe Weather Events and Climate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(2013–2017, EU)</a:t>
            </a:r>
          </a:p>
          <a:p>
            <a:pPr marL="0" indent="0">
              <a:buNone/>
            </a:pPr>
            <a:endParaRPr lang="cs-CZ" altLang="cs-CZ" sz="2000" kern="0" dirty="0" smtClean="0">
              <a:solidFill>
                <a:srgbClr val="003300"/>
              </a:solidFill>
              <a:latin typeface="Klavika-Regular"/>
            </a:endParaRPr>
          </a:p>
          <a:p>
            <a:r>
              <a:rPr lang="en-US" altLang="cs-CZ" sz="2000" b="1" kern="0" dirty="0" smtClean="0">
                <a:solidFill>
                  <a:srgbClr val="003300"/>
                </a:solidFill>
                <a:latin typeface="Klavika-Regular"/>
              </a:rPr>
              <a:t>SWIRLS</a:t>
            </a:r>
            <a:r>
              <a:rPr lang="en-US" altLang="cs-CZ" sz="2000" kern="0" dirty="0" smtClean="0">
                <a:solidFill>
                  <a:srgbClr val="003300"/>
                </a:solidFill>
                <a:latin typeface="Klavika-Regular"/>
              </a:rPr>
              <a:t> – Galileo Professional Receiver Development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(2005–2008, EU FP 6, </a:t>
            </a:r>
            <a:r>
              <a:rPr lang="cs-CZ" altLang="cs-CZ" sz="2000" kern="0" dirty="0" err="1" smtClean="0">
                <a:solidFill>
                  <a:srgbClr val="003300"/>
                </a:solidFill>
                <a:latin typeface="Klavika-Regular"/>
              </a:rPr>
              <a:t>coordinated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by </a:t>
            </a:r>
            <a:r>
              <a:rPr lang="cs-CZ" altLang="cs-CZ" sz="2000" kern="0" dirty="0" err="1" smtClean="0">
                <a:solidFill>
                  <a:srgbClr val="003300"/>
                </a:solidFill>
                <a:latin typeface="Klavika-Regular"/>
              </a:rPr>
              <a:t>Septentrio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Ltd.)</a:t>
            </a:r>
          </a:p>
          <a:p>
            <a:pPr marL="0" indent="0">
              <a:buNone/>
            </a:pPr>
            <a:endParaRPr lang="cs-CZ" altLang="cs-CZ" sz="2000" kern="0" dirty="0" smtClean="0">
              <a:solidFill>
                <a:srgbClr val="003300"/>
              </a:solidFill>
              <a:latin typeface="Klavika-Regular"/>
            </a:endParaRPr>
          </a:p>
          <a:p>
            <a:r>
              <a:rPr lang="en-US" altLang="cs-CZ" sz="2000" kern="0" dirty="0" smtClean="0">
                <a:solidFill>
                  <a:srgbClr val="003300"/>
                </a:solidFill>
                <a:latin typeface="Klavika-Regular"/>
              </a:rPr>
              <a:t>100 global stations for determining the precise orbits</a:t>
            </a:r>
            <a:r>
              <a:rPr lang="cs-CZ" altLang="cs-CZ" sz="2000" kern="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en-US" altLang="cs-CZ" sz="2000" kern="0" dirty="0" smtClean="0">
                <a:solidFill>
                  <a:srgbClr val="003300"/>
                </a:solidFill>
                <a:latin typeface="Klavika-Regular"/>
              </a:rPr>
              <a:t>and clock corrections for GPS and GLONASS satellites</a:t>
            </a:r>
          </a:p>
        </p:txBody>
      </p:sp>
    </p:spTree>
    <p:extLst>
      <p:ext uri="{BB962C8B-B14F-4D97-AF65-F5344CB8AC3E}">
        <p14:creationId xmlns:p14="http://schemas.microsoft.com/office/powerpoint/2010/main" val="77975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Research Institute of Geodesy, Topography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and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Cartography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577188"/>
            <a:ext cx="720080" cy="447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915816" y="802154"/>
            <a:ext cx="36254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GOP – </a:t>
            </a:r>
            <a:r>
              <a:rPr lang="cs-CZ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Labs</a:t>
            </a:r>
            <a:r>
              <a:rPr lang="cs-CZ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 and </a:t>
            </a:r>
            <a:r>
              <a:rPr lang="cs-CZ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Equipment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Calibri" pitchFamily="34" charset="0"/>
              <a:ea typeface="+mn-ea"/>
              <a:cs typeface="Arial" pitchFamily="2"/>
            </a:endParaRPr>
          </a:p>
        </p:txBody>
      </p:sp>
      <p:sp>
        <p:nvSpPr>
          <p:cNvPr id="8" name="Zástupný symbol pro obsah 2"/>
          <p:cNvSpPr>
            <a:spLocks noGrp="1"/>
          </p:cNvSpPr>
          <p:nvPr>
            <p:ph sz="half" idx="1"/>
          </p:nvPr>
        </p:nvSpPr>
        <p:spPr>
          <a:xfrm>
            <a:off x="329952" y="1340768"/>
            <a:ext cx="4007098" cy="4978400"/>
          </a:xfrm>
        </p:spPr>
        <p:txBody>
          <a:bodyPr/>
          <a:lstStyle/>
          <a:p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12 </a:t>
            </a:r>
            <a:r>
              <a:rPr lang="en-US" altLang="cs-CZ" sz="1800" dirty="0" smtClean="0">
                <a:solidFill>
                  <a:srgbClr val="003300"/>
                </a:solidFill>
                <a:latin typeface="Klavika-Regular"/>
              </a:rPr>
              <a:t>precise (geodetic) </a:t>
            </a:r>
            <a:r>
              <a:rPr lang="en-US" altLang="cs-CZ" sz="1800" b="1" dirty="0" smtClean="0">
                <a:solidFill>
                  <a:srgbClr val="006600"/>
                </a:solidFill>
                <a:latin typeface="Klavika-Regular"/>
              </a:rPr>
              <a:t>GNSS</a:t>
            </a:r>
            <a:r>
              <a:rPr lang="cs-CZ" altLang="cs-CZ" sz="1800" b="1" dirty="0" smtClean="0">
                <a:solidFill>
                  <a:srgbClr val="006600"/>
                </a:solidFill>
                <a:latin typeface="Klavika-Regular"/>
              </a:rPr>
              <a:t> </a:t>
            </a:r>
            <a:r>
              <a:rPr lang="en-US" altLang="cs-CZ" sz="1800" b="1" dirty="0" smtClean="0">
                <a:solidFill>
                  <a:srgbClr val="006600"/>
                </a:solidFill>
                <a:latin typeface="Klavika-Regular"/>
              </a:rPr>
              <a:t>receivers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(6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employed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in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Greece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)</a:t>
            </a:r>
            <a:r>
              <a:rPr lang="en-US" altLang="cs-CZ" sz="1800" dirty="0" smtClean="0">
                <a:solidFill>
                  <a:srgbClr val="003300"/>
                </a:solidFill>
                <a:latin typeface="Klavika-Regular"/>
              </a:rPr>
              <a:t>, </a:t>
            </a:r>
            <a:endParaRPr lang="cs-CZ" altLang="cs-CZ" sz="1800" dirty="0" smtClean="0">
              <a:solidFill>
                <a:srgbClr val="003300"/>
              </a:solidFill>
              <a:latin typeface="Klavika-Regular"/>
            </a:endParaRPr>
          </a:p>
          <a:p>
            <a:r>
              <a:rPr lang="en-US" altLang="cs-CZ" sz="1800" b="1" dirty="0" smtClean="0">
                <a:solidFill>
                  <a:srgbClr val="003300"/>
                </a:solidFill>
                <a:latin typeface="Klavika-Regular"/>
              </a:rPr>
              <a:t>atomic Cs</a:t>
            </a:r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-</a:t>
            </a:r>
            <a:r>
              <a:rPr lang="en-US" altLang="cs-CZ" sz="1800" b="1" dirty="0" smtClean="0">
                <a:solidFill>
                  <a:srgbClr val="003300"/>
                </a:solidFill>
                <a:latin typeface="Klavika-Regular"/>
              </a:rPr>
              <a:t>clock</a:t>
            </a:r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(a part 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of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national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group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standard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of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time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and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frequency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)</a:t>
            </a:r>
            <a:endParaRPr lang="en-US" altLang="cs-CZ" sz="1800" dirty="0" smtClean="0">
              <a:solidFill>
                <a:srgbClr val="003300"/>
              </a:solidFill>
              <a:latin typeface="Klavika-Regular"/>
            </a:endParaRPr>
          </a:p>
          <a:p>
            <a:r>
              <a:rPr lang="cs-CZ" altLang="cs-CZ" sz="1800" b="1" dirty="0" err="1" smtClean="0">
                <a:solidFill>
                  <a:srgbClr val="003300"/>
                </a:solidFill>
                <a:latin typeface="Klavika-Regular"/>
              </a:rPr>
              <a:t>passive</a:t>
            </a:r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 H-</a:t>
            </a:r>
            <a:r>
              <a:rPr lang="cs-CZ" altLang="cs-CZ" sz="1800" b="1" dirty="0" err="1" smtClean="0">
                <a:solidFill>
                  <a:srgbClr val="003300"/>
                </a:solidFill>
                <a:latin typeface="Klavika-Regular"/>
              </a:rPr>
              <a:t>maser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,</a:t>
            </a:r>
          </a:p>
          <a:p>
            <a:r>
              <a:rPr lang="cs-CZ" altLang="cs-CZ" sz="1800" b="1" dirty="0" smtClean="0">
                <a:solidFill>
                  <a:srgbClr val="006600"/>
                </a:solidFill>
                <a:latin typeface="Klavika-Regular"/>
              </a:rPr>
              <a:t>2 </a:t>
            </a:r>
            <a:r>
              <a:rPr lang="cs-CZ" altLang="cs-CZ" sz="1800" b="1" dirty="0" err="1" smtClean="0">
                <a:solidFill>
                  <a:srgbClr val="006600"/>
                </a:solidFill>
                <a:latin typeface="Klavika-Regular"/>
              </a:rPr>
              <a:t>absolute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(FG5 and FG5X),       </a:t>
            </a:r>
            <a:r>
              <a:rPr lang="cs-CZ" altLang="cs-CZ" sz="1800" b="1" dirty="0" smtClean="0">
                <a:solidFill>
                  <a:srgbClr val="006600"/>
                </a:solidFill>
                <a:latin typeface="Klavika-Regular"/>
              </a:rPr>
              <a:t>3 </a:t>
            </a:r>
            <a:r>
              <a:rPr lang="cs-CZ" altLang="cs-CZ" sz="1800" b="1" dirty="0" err="1" smtClean="0">
                <a:solidFill>
                  <a:srgbClr val="006600"/>
                </a:solidFill>
                <a:latin typeface="Klavika-Regular"/>
              </a:rPr>
              <a:t>relative</a:t>
            </a:r>
            <a:r>
              <a:rPr lang="cs-CZ" altLang="cs-CZ" sz="1800" b="1" dirty="0" smtClean="0">
                <a:solidFill>
                  <a:srgbClr val="006600"/>
                </a:solidFill>
                <a:latin typeface="Klavika-Regular"/>
              </a:rPr>
              <a:t> and 1 </a:t>
            </a:r>
            <a:r>
              <a:rPr lang="cs-CZ" altLang="cs-CZ" sz="1800" b="1" dirty="0" err="1" smtClean="0">
                <a:solidFill>
                  <a:srgbClr val="006600"/>
                </a:solidFill>
                <a:latin typeface="Klavika-Regular"/>
              </a:rPr>
              <a:t>superconducting</a:t>
            </a:r>
            <a:r>
              <a:rPr lang="cs-CZ" altLang="cs-CZ" sz="1800" b="1" dirty="0" smtClean="0">
                <a:solidFill>
                  <a:srgbClr val="006600"/>
                </a:solidFill>
                <a:latin typeface="Klavika-Regular"/>
              </a:rPr>
              <a:t> </a:t>
            </a:r>
            <a:r>
              <a:rPr lang="cs-CZ" altLang="cs-CZ" sz="1800" b="1" dirty="0" err="1" smtClean="0">
                <a:solidFill>
                  <a:srgbClr val="006600"/>
                </a:solidFill>
                <a:latin typeface="Klavika-Regular"/>
              </a:rPr>
              <a:t>gravimeter</a:t>
            </a:r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OSG;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national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gravity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standard</a:t>
            </a:r>
          </a:p>
          <a:p>
            <a:r>
              <a:rPr lang="cs-CZ" altLang="cs-CZ" sz="1800" b="1" dirty="0" err="1" smtClean="0">
                <a:solidFill>
                  <a:srgbClr val="003300"/>
                </a:solidFill>
                <a:latin typeface="Klavika-Regular"/>
              </a:rPr>
              <a:t>water</a:t>
            </a:r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1800" b="1" dirty="0" err="1" smtClean="0">
                <a:solidFill>
                  <a:srgbClr val="003300"/>
                </a:solidFill>
                <a:latin typeface="Klavika-Regular"/>
              </a:rPr>
              <a:t>vapour</a:t>
            </a:r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 </a:t>
            </a:r>
            <a:r>
              <a:rPr lang="cs-CZ" altLang="cs-CZ" sz="1800" b="1" dirty="0" err="1" smtClean="0">
                <a:solidFill>
                  <a:srgbClr val="003300"/>
                </a:solidFill>
                <a:latin typeface="Klavika-Regular"/>
              </a:rPr>
              <a:t>radiometer</a:t>
            </a:r>
            <a:endParaRPr lang="cs-CZ" altLang="cs-CZ" sz="1800" b="1" dirty="0" smtClean="0">
              <a:solidFill>
                <a:srgbClr val="003300"/>
              </a:solidFill>
              <a:latin typeface="Klavika-Regular"/>
            </a:endParaRPr>
          </a:p>
          <a:p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3-D VBB </a:t>
            </a:r>
            <a:r>
              <a:rPr lang="cs-CZ" altLang="cs-CZ" sz="1800" b="1" dirty="0" err="1" smtClean="0">
                <a:solidFill>
                  <a:srgbClr val="003300"/>
                </a:solidFill>
                <a:latin typeface="Klavika-Regular"/>
              </a:rPr>
              <a:t>seismometer</a:t>
            </a:r>
            <a:endParaRPr lang="cs-CZ" altLang="cs-CZ" sz="1800" b="1" dirty="0" smtClean="0">
              <a:solidFill>
                <a:srgbClr val="003300"/>
              </a:solidFill>
              <a:latin typeface="Klavika-Regular"/>
            </a:endParaRPr>
          </a:p>
          <a:p>
            <a:r>
              <a:rPr lang="en-US" altLang="cs-CZ" sz="1800" dirty="0" smtClean="0">
                <a:solidFill>
                  <a:srgbClr val="003300"/>
                </a:solidFill>
                <a:latin typeface="Klavika-Regular"/>
              </a:rPr>
              <a:t>various </a:t>
            </a:r>
            <a:r>
              <a:rPr lang="en-US" altLang="cs-CZ" sz="1800" b="1" dirty="0" smtClean="0">
                <a:solidFill>
                  <a:srgbClr val="003300"/>
                </a:solidFill>
                <a:latin typeface="Klavika-Regular"/>
              </a:rPr>
              <a:t>meteorological and environmental sensors</a:t>
            </a:r>
            <a:r>
              <a:rPr lang="en-US" altLang="cs-CZ" sz="1800" dirty="0" smtClean="0">
                <a:solidFill>
                  <a:srgbClr val="003300"/>
                </a:solidFill>
                <a:latin typeface="Klavika-Regular"/>
              </a:rPr>
              <a:t>,</a:t>
            </a:r>
          </a:p>
          <a:p>
            <a:r>
              <a:rPr lang="en-US" altLang="cs-CZ" sz="1800" b="1" dirty="0" smtClean="0">
                <a:solidFill>
                  <a:srgbClr val="003300"/>
                </a:solidFill>
                <a:latin typeface="Klavika-Regular"/>
              </a:rPr>
              <a:t>test and calibration base</a:t>
            </a:r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line</a:t>
            </a:r>
            <a:r>
              <a:rPr lang="en-US" altLang="cs-CZ" sz="1800" b="1" dirty="0" smtClean="0">
                <a:solidFill>
                  <a:srgbClr val="003300"/>
                </a:solidFill>
                <a:latin typeface="Klavika-Regular"/>
              </a:rPr>
              <a:t> for 3-D positioning using</a:t>
            </a:r>
            <a:r>
              <a:rPr lang="cs-CZ" altLang="cs-CZ" sz="1800" b="1" dirty="0" smtClean="0">
                <a:solidFill>
                  <a:srgbClr val="003300"/>
                </a:solidFill>
                <a:latin typeface="Klavika-Regular"/>
              </a:rPr>
              <a:t> GNSS 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(</a:t>
            </a:r>
            <a:r>
              <a:rPr lang="cs-CZ" altLang="cs-CZ" sz="1800" dirty="0" err="1" smtClean="0">
                <a:solidFill>
                  <a:srgbClr val="003300"/>
                </a:solidFill>
                <a:latin typeface="Klavika-Regular"/>
              </a:rPr>
              <a:t>national</a:t>
            </a:r>
            <a:r>
              <a:rPr lang="cs-CZ" altLang="cs-CZ" sz="1800" dirty="0" smtClean="0">
                <a:solidFill>
                  <a:srgbClr val="003300"/>
                </a:solidFill>
                <a:latin typeface="Klavika-Regular"/>
              </a:rPr>
              <a:t> reference standard).</a:t>
            </a:r>
            <a:endParaRPr lang="cs-CZ" altLang="cs-CZ" sz="1800" dirty="0" smtClean="0">
              <a:solidFill>
                <a:srgbClr val="0033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39888"/>
            <a:ext cx="4032250" cy="358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5224463"/>
            <a:ext cx="1689100" cy="126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013" y="5224463"/>
            <a:ext cx="159226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525" y="5373688"/>
            <a:ext cx="1565275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86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Research Institute of Geodesy, Topography and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Cartography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577188"/>
            <a:ext cx="720080" cy="447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323850" y="910044"/>
            <a:ext cx="7852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800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GOP: Monitoring and Reporting of all Active CORS Stations in the Czech Republic</a:t>
            </a: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Calibri" pitchFamily="34" charset="0"/>
              <a:cs typeface="Arial" pitchFamily="2"/>
            </a:endParaRPr>
          </a:p>
        </p:txBody>
      </p:sp>
      <p:sp>
        <p:nvSpPr>
          <p:cNvPr id="15" name="Zástupný symbol pro obsah 2"/>
          <p:cNvSpPr>
            <a:spLocks noGrp="1"/>
          </p:cNvSpPr>
          <p:nvPr>
            <p:ph idx="1"/>
          </p:nvPr>
        </p:nvSpPr>
        <p:spPr>
          <a:xfrm>
            <a:off x="323850" y="1610542"/>
            <a:ext cx="5688310" cy="5058818"/>
          </a:xfr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Check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of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stability and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quality</a:t>
            </a: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 marL="0" indent="0">
              <a:spcBef>
                <a:spcPct val="0"/>
              </a:spcBef>
              <a:buNone/>
              <a:defRPr/>
            </a:pP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Currently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b="1" kern="1200" dirty="0" smtClean="0">
                <a:solidFill>
                  <a:srgbClr val="006600"/>
                </a:solidFill>
                <a:latin typeface="Klavika-Regular"/>
                <a:cs typeface="Arial" pitchFamily="34" charset="0"/>
              </a:rPr>
              <a:t>123 </a:t>
            </a:r>
            <a:r>
              <a:rPr lang="cs-CZ" altLang="cs-CZ" sz="1800" b="1" kern="1200" dirty="0" err="1" smtClean="0">
                <a:solidFill>
                  <a:srgbClr val="006600"/>
                </a:solidFill>
                <a:latin typeface="Klavika-Regular"/>
                <a:cs typeface="Arial" pitchFamily="34" charset="0"/>
              </a:rPr>
              <a:t>stations</a:t>
            </a:r>
            <a:r>
              <a:rPr lang="cs-CZ" altLang="cs-CZ" sz="1800" b="1" kern="1200" dirty="0" smtClean="0">
                <a:solidFill>
                  <a:srgbClr val="0066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b="1" kern="1200" dirty="0" err="1" smtClean="0">
                <a:solidFill>
                  <a:srgbClr val="006600"/>
                </a:solidFill>
                <a:latin typeface="Klavika-Regular"/>
                <a:cs typeface="Arial" pitchFamily="34" charset="0"/>
              </a:rPr>
              <a:t>included</a:t>
            </a:r>
            <a:r>
              <a:rPr lang="cs-CZ" altLang="cs-CZ" sz="1800" b="1" kern="1200" dirty="0" smtClean="0">
                <a:solidFill>
                  <a:srgbClr val="006600"/>
                </a:solidFill>
                <a:latin typeface="Klavika-Regular"/>
                <a:cs typeface="Arial" pitchFamily="34" charset="0"/>
              </a:rPr>
              <a:t> in monitoring</a:t>
            </a:r>
          </a:p>
          <a:p>
            <a:pPr>
              <a:spcBef>
                <a:spcPct val="0"/>
              </a:spcBef>
              <a:defRPr/>
            </a:pP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Rapid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solution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used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as a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basis</a:t>
            </a: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EPN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processing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standards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and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guidelines</a:t>
            </a: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8:00 UTC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the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daily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solution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compared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with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coordinates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+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statistical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test</a:t>
            </a:r>
          </a:p>
          <a:p>
            <a:pPr>
              <a:spcBef>
                <a:spcPct val="0"/>
              </a:spcBef>
              <a:defRPr/>
            </a:pP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Limits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: 7mm, 7 mm and 15 mm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for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N,E,U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components</a:t>
            </a: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cs-CZ" altLang="cs-CZ" sz="1800" kern="1200" dirty="0" smtClean="0">
              <a:solidFill>
                <a:srgbClr val="003300"/>
              </a:solidFill>
              <a:latin typeface="Klavika-Regular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Reporting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for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NMCA (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National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Mapping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and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Cadastre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 </a:t>
            </a:r>
            <a:r>
              <a:rPr lang="cs-CZ" altLang="cs-CZ" sz="1800" kern="1200" dirty="0" err="1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Administration</a:t>
            </a:r>
            <a:r>
              <a:rPr lang="cs-CZ" altLang="cs-CZ" sz="1800" kern="1200" dirty="0" smtClean="0">
                <a:solidFill>
                  <a:srgbClr val="003300"/>
                </a:solidFill>
                <a:latin typeface="Klavika-Regular"/>
                <a:cs typeface="Arial" pitchFamily="34" charset="0"/>
              </a:rPr>
              <a:t>)</a:t>
            </a:r>
          </a:p>
          <a:p>
            <a:pPr>
              <a:defRPr/>
            </a:pPr>
            <a:endParaRPr lang="cs-CZ" sz="2000" dirty="0">
              <a:solidFill>
                <a:srgbClr val="003300"/>
              </a:solidFill>
              <a:latin typeface="Klavika-Regular"/>
            </a:endParaRPr>
          </a:p>
        </p:txBody>
      </p:sp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564904"/>
            <a:ext cx="3872307" cy="2941398"/>
          </a:xfrm>
          <a:prstGeom prst="rect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8182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Research Institute of Geodesy, Topography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and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Cartography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577188"/>
            <a:ext cx="720080" cy="447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51521" y="1004535"/>
            <a:ext cx="8568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GOP Contribution to Gravity Reference Frame Realization and Maintenance in </a:t>
            </a:r>
            <a:r>
              <a:rPr lang="en-US" b="1" dirty="0" err="1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Czechia</a:t>
            </a:r>
            <a:r>
              <a:rPr lang="en-US" b="1" dirty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, Slovakia and Hungary: Repeated Absolute Gravity Measurements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Calibri" pitchFamily="34" charset="0"/>
              <a:ea typeface="+mn-ea"/>
              <a:cs typeface="Arial" pitchFamily="2"/>
            </a:endParaRPr>
          </a:p>
        </p:txBody>
      </p:sp>
      <p:pic>
        <p:nvPicPr>
          <p:cNvPr id="1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11809" y="2482552"/>
            <a:ext cx="6120382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18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3"/>
          <p:cNvSpPr>
            <a:spLocks noGrp="1"/>
          </p:cNvSpPr>
          <p:nvPr>
            <p:ph type="title"/>
          </p:nvPr>
        </p:nvSpPr>
        <p:spPr>
          <a:xfrm>
            <a:off x="1691680" y="3221804"/>
            <a:ext cx="5832648" cy="1079500"/>
          </a:xfrm>
        </p:spPr>
        <p:txBody>
          <a:bodyPr/>
          <a:lstStyle/>
          <a:p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thank</a:t>
            </a:r>
            <a:r>
              <a:rPr lang="cs-CZ" sz="3400" b="1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you</a:t>
            </a:r>
            <a:r>
              <a:rPr lang="cs-CZ" sz="3400" b="1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for</a:t>
            </a:r>
            <a:r>
              <a:rPr lang="cs-CZ" sz="3400" b="1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your</a:t>
            </a:r>
            <a:r>
              <a:rPr lang="cs-CZ" sz="3400" b="1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attention</a:t>
            </a:r>
            <a:endParaRPr lang="cs-CZ" sz="3400" b="1" dirty="0" smtClean="0">
              <a:solidFill>
                <a:srgbClr val="006600"/>
              </a:solidFill>
              <a:latin typeface="Calibri" pitchFamily="34" charset="0"/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271541"/>
            <a:ext cx="918121" cy="980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3528045" y="4581128"/>
            <a:ext cx="21240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Jan Řezníček</a:t>
            </a:r>
          </a:p>
          <a:p>
            <a:pPr algn="ctr"/>
            <a:r>
              <a:rPr lang="cs-CZ" b="1" dirty="0" smtClean="0">
                <a:solidFill>
                  <a:srgbClr val="006600"/>
                </a:solidFill>
                <a:latin typeface="Calibri" pitchFamily="34" charset="0"/>
                <a:cs typeface="Arial" pitchFamily="2"/>
              </a:rPr>
              <a:t>Jaroslav Šimek</a:t>
            </a:r>
            <a:endParaRPr lang="en-US" dirty="0">
              <a:solidFill>
                <a:srgbClr val="006600"/>
              </a:solidFill>
              <a:latin typeface="Calibri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3356992"/>
            <a:ext cx="115896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Logo &amp;Ccaron;ÚZK - úvodní stra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954314"/>
            <a:ext cx="2836383" cy="100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Motiv ZÚ">
      <a:dk1>
        <a:srgbClr val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95373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47817</TotalTime>
  <Words>939</Words>
  <Application>Microsoft Office PowerPoint</Application>
  <PresentationFormat>Předvádění na obrazovce (4:3)</PresentationFormat>
  <Paragraphs>128</Paragraphs>
  <Slides>18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8" baseType="lpstr">
      <vt:lpstr>Arial</vt:lpstr>
      <vt:lpstr>Calibri</vt:lpstr>
      <vt:lpstr>Calibri Light</vt:lpstr>
      <vt:lpstr>Dotum</vt:lpstr>
      <vt:lpstr>Klavika-Regular</vt:lpstr>
      <vt:lpstr>Symbol</vt:lpstr>
      <vt:lpstr>Times New Roman</vt:lpstr>
      <vt:lpstr>Verdana</vt:lpstr>
      <vt:lpstr>Default Design</vt:lpstr>
      <vt:lpstr>Motiv sady Office</vt:lpstr>
      <vt:lpstr> POSKEN National Report of the Czech Republic: GNSS/geodetic activities in 2017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Popularization of historical trigonometric points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thank you for your attention</vt:lpstr>
    </vt:vector>
  </TitlesOfParts>
  <Company>CVUT &amp; VUGTK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Technologie zaměřování změn pomocí GPS …</dc:title>
  <dc:creator>janko</dc:creator>
  <cp:lastModifiedBy>Knapík</cp:lastModifiedBy>
  <cp:revision>625</cp:revision>
  <cp:lastPrinted>2017-09-24T18:53:14Z</cp:lastPrinted>
  <dcterms:created xsi:type="dcterms:W3CDTF">2004-01-12T08:23:18Z</dcterms:created>
  <dcterms:modified xsi:type="dcterms:W3CDTF">2018-04-25T17:07:37Z</dcterms:modified>
</cp:coreProperties>
</file>