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31" r:id="rId2"/>
    <p:sldId id="587" r:id="rId3"/>
    <p:sldId id="603" r:id="rId4"/>
    <p:sldId id="590" r:id="rId5"/>
    <p:sldId id="602" r:id="rId6"/>
    <p:sldId id="604" r:id="rId7"/>
    <p:sldId id="592" r:id="rId8"/>
    <p:sldId id="595" r:id="rId9"/>
    <p:sldId id="598" r:id="rId10"/>
    <p:sldId id="599" r:id="rId11"/>
    <p:sldId id="601" r:id="rId12"/>
    <p:sldId id="589" r:id="rId13"/>
  </p:sldIdLst>
  <p:sldSz cx="9144000" cy="6858000" type="screen4x3"/>
  <p:notesSz cx="6794500" cy="99314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214A7C"/>
    <a:srgbClr val="EF5218"/>
    <a:srgbClr val="006600"/>
    <a:srgbClr val="FF3300"/>
    <a:srgbClr val="FF0000"/>
    <a:srgbClr val="547E2E"/>
    <a:srgbClr val="CCECFF"/>
    <a:srgbClr val="CCFF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>
      <p:cViewPr varScale="1">
        <p:scale>
          <a:sx n="88" d="100"/>
          <a:sy n="88" d="100"/>
        </p:scale>
        <p:origin x="52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30"/>
    </p:cViewPr>
  </p:sorterViewPr>
  <p:notesViewPr>
    <p:cSldViewPr>
      <p:cViewPr varScale="1">
        <p:scale>
          <a:sx n="54" d="100"/>
          <a:sy n="54" d="100"/>
        </p:scale>
        <p:origin x="-2058" y="-102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438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063" y="0"/>
            <a:ext cx="29434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274"/>
            <a:ext cx="2943438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063" y="9434274"/>
            <a:ext cx="2943437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sz="1200"/>
            </a:lvl1pPr>
          </a:lstStyle>
          <a:p>
            <a:pPr>
              <a:defRPr/>
            </a:pPr>
            <a:fld id="{2459B33B-622E-4E89-BC19-9968D49190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438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476" y="0"/>
            <a:ext cx="2943438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4538"/>
            <a:ext cx="4964113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133" y="4717137"/>
            <a:ext cx="5436235" cy="446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269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273"/>
            <a:ext cx="2943438" cy="4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69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476" y="9434273"/>
            <a:ext cx="2943438" cy="4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sz="1200"/>
            </a:lvl1pPr>
          </a:lstStyle>
          <a:p>
            <a:pPr>
              <a:defRPr/>
            </a:pPr>
            <a:fld id="{C67DA5CA-5D9A-4D12-B90C-44168A7BCA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7FCAED-AB46-4954-9B60-147E53438F32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F02691-8410-410B-8213-52D4769B1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0CD554-A067-4FBF-976C-15AE45353D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7C5AE-39D5-456C-BE0A-BE28FEDD67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870EE-4A5F-41AE-9D9C-C25EC03A8F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E6B79-D20D-4BA6-8A68-0074185B8F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E0D63-582E-4EBF-B066-9D95537846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FF799-E25F-43A2-96F1-321377940B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4B822-1B30-466C-87F0-5EAF924183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57F77-8A57-4AE1-BF04-6D933BAC18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1185C-845A-4486-88B6-812570F53D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FF139-5938-4C9F-8D1A-412A608606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D1759-5E78-4672-9227-6686A6E232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4638159-56A9-4B86-97AF-9034DA0CED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emf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2275755"/>
            <a:ext cx="8424936" cy="2665413"/>
          </a:xfrm>
        </p:spPr>
        <p:txBody>
          <a:bodyPr/>
          <a:lstStyle/>
          <a:p>
            <a:pPr eaLnBrk="1" hangingPunct="1"/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/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r>
              <a:rPr lang="cs-CZ" sz="4800" b="1" dirty="0" smtClean="0">
                <a:solidFill>
                  <a:srgbClr val="EF5218"/>
                </a:solidFill>
                <a:latin typeface="Calibri" pitchFamily="34" charset="0"/>
              </a:rPr>
              <a:t>SBE</a:t>
            </a:r>
            <a:r>
              <a:rPr lang="cs-CZ" sz="4800" b="1" dirty="0" smtClean="0">
                <a:solidFill>
                  <a:srgbClr val="547E2E"/>
                </a:solidFill>
                <a:latin typeface="Calibri" pitchFamily="34" charset="0"/>
              </a:rPr>
              <a:t> </a:t>
            </a:r>
            <a:r>
              <a:rPr lang="cs-CZ" sz="4800" b="1" dirty="0" smtClean="0">
                <a:solidFill>
                  <a:srgbClr val="B5B5B5"/>
                </a:solidFill>
                <a:latin typeface="Calibri" pitchFamily="34" charset="0"/>
              </a:rPr>
              <a:t>KEN</a:t>
            </a:r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/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r>
              <a:rPr lang="en-US" sz="3600" b="1" dirty="0" smtClean="0">
                <a:solidFill>
                  <a:srgbClr val="547E2E"/>
                </a:solidFill>
                <a:latin typeface="Calibri" pitchFamily="34" charset="0"/>
              </a:rPr>
              <a:t>National Report of the Czech Republic</a:t>
            </a:r>
            <a: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  <a:t>:</a:t>
            </a:r>
            <a:br>
              <a:rPr lang="cs-CZ" sz="3600" b="1" dirty="0" smtClean="0">
                <a:solidFill>
                  <a:srgbClr val="547E2E"/>
                </a:solidFill>
                <a:latin typeface="Calibri" pitchFamily="34" charset="0"/>
              </a:rPr>
            </a:br>
            <a:r>
              <a:rPr lang="en-US" sz="3600" b="1" dirty="0" smtClean="0">
                <a:solidFill>
                  <a:srgbClr val="547E2E"/>
                </a:solidFill>
                <a:latin typeface="Calibri" pitchFamily="34" charset="0"/>
              </a:rPr>
              <a:t>Connecting state boundaries to ETRS89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0" y="5229225"/>
            <a:ext cx="9144000" cy="431800"/>
          </a:xfrm>
        </p:spPr>
        <p:txBody>
          <a:bodyPr/>
          <a:lstStyle/>
          <a:p>
            <a:r>
              <a:rPr lang="en-US" b="1" dirty="0" smtClean="0">
                <a:solidFill>
                  <a:srgbClr val="214A7C"/>
                </a:solidFill>
                <a:latin typeface="Calibri" pitchFamily="34" charset="0"/>
              </a:rPr>
              <a:t>Czech Office for Surveying, Mapping and Cadastre</a:t>
            </a:r>
          </a:p>
          <a:p>
            <a:r>
              <a:rPr lang="en-US" sz="2400" b="1" dirty="0" smtClean="0">
                <a:solidFill>
                  <a:srgbClr val="547E2E"/>
                </a:solidFill>
                <a:latin typeface="Calibri" pitchFamily="34" charset="0"/>
              </a:rPr>
              <a:t>Land Survey Office, Department of Geodetic Control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835696" y="476672"/>
            <a:ext cx="5184576" cy="769441"/>
          </a:xfrm>
          <a:prstGeom prst="rect">
            <a:avLst/>
          </a:prstGeom>
          <a:solidFill>
            <a:srgbClr val="547E2E"/>
          </a:solidFill>
        </p:spPr>
        <p:txBody>
          <a:bodyPr wrap="square" rtlCol="0">
            <a:spAutoFit/>
          </a:bodyPr>
          <a:lstStyle/>
          <a:p>
            <a:pPr algn="ctr"/>
            <a:endParaRPr lang="cs-CZ" sz="4400" b="1" dirty="0">
              <a:latin typeface="Calibri Light" pitchFamily="34" charset="0"/>
              <a:ea typeface="Dotum" pitchFamily="34" charset="-127"/>
            </a:endParaRPr>
          </a:p>
        </p:txBody>
      </p:sp>
      <p:pic>
        <p:nvPicPr>
          <p:cNvPr id="17410" name="Picture 2" descr="Logo &amp;Ccaron;ÚZK - úvodní stra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6724" y="367381"/>
            <a:ext cx="2836383" cy="1008112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772816"/>
            <a:ext cx="37814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752463" y="692696"/>
            <a:ext cx="7419937" cy="5256584"/>
            <a:chOff x="227" y="635"/>
            <a:chExt cx="4584" cy="2879"/>
          </a:xfrm>
        </p:grpSpPr>
        <p:sp>
          <p:nvSpPr>
            <p:cNvPr id="4" name="AutoShape 2"/>
            <p:cNvSpPr>
              <a:spLocks noChangeArrowheads="1"/>
            </p:cNvSpPr>
            <p:nvPr/>
          </p:nvSpPr>
          <p:spPr bwMode="auto">
            <a:xfrm>
              <a:off x="227" y="635"/>
              <a:ext cx="4584" cy="2879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4C4C4C"/>
                </a:gs>
                <a:gs pos="100000">
                  <a:srgbClr val="CCCCCC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4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504" y="704"/>
              <a:ext cx="4019" cy="2709"/>
              <a:chOff x="504" y="704"/>
              <a:chExt cx="4019" cy="2709"/>
            </a:xfrm>
          </p:grpSpPr>
          <p:pic>
            <p:nvPicPr>
              <p:cNvPr id="6" name="Picture 4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707" y="2064"/>
                <a:ext cx="658" cy="438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</p:pic>
          <p:pic>
            <p:nvPicPr>
              <p:cNvPr id="7" name="Picture 5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818" y="965"/>
                <a:ext cx="878" cy="696"/>
              </a:xfrm>
              <a:prstGeom prst="rect">
                <a:avLst/>
              </a:prstGeom>
              <a:noFill/>
              <a:ln w="9360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8" name="Picture 6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04" y="1624"/>
                <a:ext cx="843" cy="631"/>
              </a:xfrm>
              <a:prstGeom prst="rect">
                <a:avLst/>
              </a:prstGeom>
              <a:noFill/>
              <a:ln w="9360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9" name="Picture 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21" y="2435"/>
                <a:ext cx="948" cy="727"/>
              </a:xfrm>
              <a:prstGeom prst="rect">
                <a:avLst/>
              </a:prstGeom>
              <a:noFill/>
              <a:ln w="9360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0" name="Picture 8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10" y="2825"/>
                <a:ext cx="705" cy="568"/>
              </a:xfrm>
              <a:prstGeom prst="rect">
                <a:avLst/>
              </a:prstGeom>
              <a:noFill/>
              <a:ln w="9360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1" name="Picture 9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260" y="704"/>
                <a:ext cx="949" cy="727"/>
              </a:xfrm>
              <a:prstGeom prst="rect">
                <a:avLst/>
              </a:prstGeom>
              <a:noFill/>
              <a:ln w="9360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3" name="Picture 1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3110" y="2667"/>
                <a:ext cx="1059" cy="746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</p:pic>
          <p:pic>
            <p:nvPicPr>
              <p:cNvPr id="19" name="Picture 1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2397" y="2825"/>
                <a:ext cx="812" cy="588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</p:pic>
          <p:sp>
            <p:nvSpPr>
              <p:cNvPr id="21" name="Rectangle 18"/>
              <p:cNvSpPr>
                <a:spLocks noChangeArrowheads="1"/>
              </p:cNvSpPr>
              <p:nvPr/>
            </p:nvSpPr>
            <p:spPr bwMode="auto">
              <a:xfrm>
                <a:off x="2075" y="1964"/>
                <a:ext cx="949" cy="29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lIns="90000" tIns="45000" rIns="90000" bIns="4500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en-US" sz="1400" b="1" i="0" u="none" strike="noStrike" kern="0" cap="none" spc="0" normalizeH="0" baseline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Total length: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en-US" sz="1400" b="1" i="0" u="none" strike="noStrike" kern="0" cap="none" spc="0" normalizeH="0" baseline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2 322,0 km</a:t>
                </a:r>
              </a:p>
            </p:txBody>
          </p:sp>
          <p:sp>
            <p:nvSpPr>
              <p:cNvPr id="22" name="Rectangle 19"/>
              <p:cNvSpPr>
                <a:spLocks noChangeArrowheads="1"/>
              </p:cNvSpPr>
              <p:nvPr/>
            </p:nvSpPr>
            <p:spPr bwMode="auto">
              <a:xfrm>
                <a:off x="3196" y="2272"/>
                <a:ext cx="501" cy="29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lIns="90000" tIns="45000" rIns="90000" bIns="4500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cs-CZ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251,8 km</a:t>
                </a:r>
              </a:p>
            </p:txBody>
          </p:sp>
          <p:sp>
            <p:nvSpPr>
              <p:cNvPr id="23" name="Rectangle 20"/>
              <p:cNvSpPr>
                <a:spLocks noChangeArrowheads="1"/>
              </p:cNvSpPr>
              <p:nvPr/>
            </p:nvSpPr>
            <p:spPr bwMode="auto">
              <a:xfrm>
                <a:off x="2991" y="1405"/>
                <a:ext cx="501" cy="29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lIns="90000" tIns="45000" rIns="90000" bIns="4500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cs-CZ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796,0 km</a:t>
                </a:r>
              </a:p>
            </p:txBody>
          </p:sp>
          <p:sp>
            <p:nvSpPr>
              <p:cNvPr id="24" name="Rectangle 21"/>
              <p:cNvSpPr>
                <a:spLocks noChangeArrowheads="1"/>
              </p:cNvSpPr>
              <p:nvPr/>
            </p:nvSpPr>
            <p:spPr bwMode="auto">
              <a:xfrm>
                <a:off x="2273" y="2549"/>
                <a:ext cx="501" cy="29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lIns="90000" tIns="45000" rIns="90000" bIns="4500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cs-CZ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464,1 km</a:t>
                </a:r>
              </a:p>
            </p:txBody>
          </p:sp>
          <p:sp>
            <p:nvSpPr>
              <p:cNvPr id="25" name="Rectangle 22"/>
              <p:cNvSpPr>
                <a:spLocks noChangeArrowheads="1"/>
              </p:cNvSpPr>
              <p:nvPr/>
            </p:nvSpPr>
            <p:spPr bwMode="auto">
              <a:xfrm>
                <a:off x="1728" y="1948"/>
                <a:ext cx="501" cy="29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lIns="90000" tIns="45000" rIns="90000" bIns="4500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cs-CZ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356,2 km</a:t>
                </a:r>
              </a:p>
            </p:txBody>
          </p:sp>
          <p:sp>
            <p:nvSpPr>
              <p:cNvPr id="26" name="Rectangle 23"/>
              <p:cNvSpPr>
                <a:spLocks noChangeArrowheads="1"/>
              </p:cNvSpPr>
              <p:nvPr/>
            </p:nvSpPr>
            <p:spPr bwMode="auto">
              <a:xfrm>
                <a:off x="1853" y="1500"/>
                <a:ext cx="501" cy="29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lIns="90000" tIns="45000" rIns="90000" bIns="4500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cs-CZ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1725AD"/>
                    </a:solidFill>
                    <a:effectLst/>
                    <a:uLnTx/>
                    <a:uFillTx/>
                  </a:rPr>
                  <a:t>453,9 km</a:t>
                </a:r>
              </a:p>
            </p:txBody>
          </p:sp>
          <p:pic>
            <p:nvPicPr>
              <p:cNvPr id="27" name="Picture 24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3519" y="1279"/>
                <a:ext cx="1004" cy="752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</p:pic>
          <p:pic>
            <p:nvPicPr>
              <p:cNvPr id="12" name="Picture 10"/>
              <p:cNvPicPr>
                <a:picLocks noChangeAspect="1" noChangeArrowheads="1"/>
              </p:cNvPicPr>
              <p:nvPr/>
            </p:nvPicPr>
            <p:blipFill>
              <a:blip r:embed="rId11" cstate="print">
                <a:lum bright="100000"/>
              </a:blip>
              <a:srcRect/>
              <a:stretch>
                <a:fillRect/>
              </a:stretch>
            </p:blipFill>
            <p:spPr bwMode="auto">
              <a:xfrm>
                <a:off x="1415" y="1216"/>
                <a:ext cx="2550" cy="1549"/>
              </a:xfrm>
              <a:prstGeom prst="rect">
                <a:avLst/>
              </a:prstGeom>
              <a:noFill/>
              <a:ln w="9360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5" name="Oval 12"/>
              <p:cNvSpPr>
                <a:spLocks noChangeArrowheads="1"/>
              </p:cNvSpPr>
              <p:nvPr/>
            </p:nvSpPr>
            <p:spPr bwMode="auto">
              <a:xfrm>
                <a:off x="3717" y="2287"/>
                <a:ext cx="94" cy="94"/>
              </a:xfrm>
              <a:prstGeom prst="ellipse">
                <a:avLst/>
              </a:prstGeom>
              <a:solidFill>
                <a:srgbClr val="FF0000">
                  <a:alpha val="79999"/>
                </a:srgbClr>
              </a:solidFill>
              <a:ln w="1152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4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" name="Oval 13"/>
              <p:cNvSpPr>
                <a:spLocks noChangeArrowheads="1"/>
              </p:cNvSpPr>
              <p:nvPr/>
            </p:nvSpPr>
            <p:spPr bwMode="auto">
              <a:xfrm>
                <a:off x="1909" y="2464"/>
                <a:ext cx="94" cy="94"/>
              </a:xfrm>
              <a:prstGeom prst="ellipse">
                <a:avLst/>
              </a:prstGeom>
              <a:solidFill>
                <a:srgbClr val="FF0000">
                  <a:alpha val="79999"/>
                </a:srgbClr>
              </a:solidFill>
              <a:ln w="1152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4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" name="Oval 15"/>
              <p:cNvSpPr>
                <a:spLocks noChangeArrowheads="1"/>
              </p:cNvSpPr>
              <p:nvPr/>
            </p:nvSpPr>
            <p:spPr bwMode="auto">
              <a:xfrm>
                <a:off x="1374" y="1496"/>
                <a:ext cx="94" cy="94"/>
              </a:xfrm>
              <a:prstGeom prst="ellipse">
                <a:avLst/>
              </a:prstGeom>
              <a:solidFill>
                <a:srgbClr val="FF0000">
                  <a:alpha val="79999"/>
                </a:srgbClr>
              </a:solidFill>
              <a:ln w="1152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4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" name="Oval 14"/>
              <p:cNvSpPr>
                <a:spLocks noChangeArrowheads="1"/>
              </p:cNvSpPr>
              <p:nvPr/>
            </p:nvSpPr>
            <p:spPr bwMode="auto">
              <a:xfrm>
                <a:off x="2387" y="1306"/>
                <a:ext cx="94" cy="94"/>
              </a:xfrm>
              <a:prstGeom prst="ellipse">
                <a:avLst/>
              </a:prstGeom>
              <a:solidFill>
                <a:srgbClr val="FF0000">
                  <a:alpha val="79999"/>
                </a:srgbClr>
              </a:solidFill>
              <a:ln w="1152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4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" name="Oval 17"/>
              <p:cNvSpPr>
                <a:spLocks noChangeArrowheads="1"/>
              </p:cNvSpPr>
              <p:nvPr/>
            </p:nvSpPr>
            <p:spPr bwMode="auto">
              <a:xfrm>
                <a:off x="3147" y="2674"/>
                <a:ext cx="94" cy="94"/>
              </a:xfrm>
              <a:prstGeom prst="ellipse">
                <a:avLst/>
              </a:prstGeom>
              <a:solidFill>
                <a:srgbClr val="FF0000">
                  <a:alpha val="79999"/>
                </a:srgbClr>
              </a:solidFill>
              <a:ln w="11520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4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Geodetic Activities at the State Boundaries</a:t>
            </a: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79362" y="5978493"/>
            <a:ext cx="80370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administrator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of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state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boundaries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: Ministry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of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Interior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of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the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Czech Republic</a:t>
            </a:r>
          </a:p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geodetic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activities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: Land </a:t>
            </a:r>
            <a:r>
              <a:rPr lang="cs-CZ" sz="14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Survey</a:t>
            </a:r>
            <a:r>
              <a:rPr lang="cs-CZ" sz="14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Office</a:t>
            </a:r>
            <a:endParaRPr lang="en-US" sz="1400" b="1" dirty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Geodetic Activities at the State Boundaries</a:t>
            </a: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87702" y="836712"/>
            <a:ext cx="6697667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t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ransformation of state boundaries to ETRS89</a:t>
            </a:r>
          </a:p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(new GNSS measurements)</a:t>
            </a:r>
          </a:p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utilization of photogrammetry / </a:t>
            </a:r>
            <a:r>
              <a:rPr lang="en-US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laserscanning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;</a:t>
            </a:r>
          </a:p>
          <a:p>
            <a:pPr lvl="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new documentation of state boundaries</a:t>
            </a:r>
          </a:p>
          <a:p>
            <a:pPr lvl="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lvl="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lvl="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lvl="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285750" lvl="0" indent="-285750">
              <a:lnSpc>
                <a:spcPct val="150000"/>
              </a:lnSpc>
              <a:buFontTx/>
              <a:buChar char="-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285750" lvl="0" indent="-285750">
              <a:lnSpc>
                <a:spcPct val="150000"/>
              </a:lnSpc>
              <a:buFontTx/>
              <a:buChar char="-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sz="1800" b="1" dirty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2571750" lvl="5" indent="-285750">
              <a:lnSpc>
                <a:spcPct val="150000"/>
              </a:lnSpc>
              <a:buFontTx/>
              <a:buChar char="-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periodical</a:t>
            </a:r>
          </a:p>
          <a:p>
            <a:pPr lvl="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			     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maintenance of state boundaries</a:t>
            </a:r>
            <a:endParaRPr lang="en-US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</p:txBody>
      </p:sp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924944"/>
            <a:ext cx="5655444" cy="232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019" y="824650"/>
            <a:ext cx="1819920" cy="1933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14" y="4711537"/>
            <a:ext cx="1972538" cy="202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87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Aspects of Transformation to ETRS89</a:t>
            </a:r>
          </a:p>
          <a:p>
            <a:pPr algn="ctr"/>
            <a:endParaRPr lang="en-US" sz="2800" b="1" dirty="0" smtClean="0">
              <a:latin typeface="Calibri" pitchFamily="34" charset="0"/>
            </a:endParaRP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grpSp>
        <p:nvGrpSpPr>
          <p:cNvPr id="29" name="Skupina 3"/>
          <p:cNvGrpSpPr/>
          <p:nvPr/>
        </p:nvGrpSpPr>
        <p:grpSpPr>
          <a:xfrm>
            <a:off x="35496" y="980728"/>
            <a:ext cx="9144000" cy="4580281"/>
            <a:chOff x="681972" y="3033221"/>
            <a:chExt cx="35301144" cy="16815104"/>
          </a:xfrm>
        </p:grpSpPr>
        <p:pic>
          <p:nvPicPr>
            <p:cNvPr id="30" name="Obrázek 29"/>
            <p:cNvPicPr>
              <a:picLocks noChangeAspect="1"/>
            </p:cNvPicPr>
            <p:nvPr/>
          </p:nvPicPr>
          <p:blipFill>
            <a:blip r:embed="rId2" cstate="print"/>
            <a:srcRect l="50491" r="1446" b="-604"/>
            <a:stretch>
              <a:fillRect/>
            </a:stretch>
          </p:blipFill>
          <p:spPr>
            <a:xfrm>
              <a:off x="2796987" y="8073319"/>
              <a:ext cx="12317506" cy="10537410"/>
            </a:xfrm>
            <a:prstGeom prst="rect">
              <a:avLst/>
            </a:prstGeom>
          </p:spPr>
        </p:pic>
        <p:grpSp>
          <p:nvGrpSpPr>
            <p:cNvPr id="31" name="Group 13"/>
            <p:cNvGrpSpPr>
              <a:grpSpLocks noChangeAspect="1"/>
            </p:cNvGrpSpPr>
            <p:nvPr/>
          </p:nvGrpSpPr>
          <p:grpSpPr bwMode="auto">
            <a:xfrm>
              <a:off x="20654216" y="6568887"/>
              <a:ext cx="12033250" cy="13279438"/>
              <a:chOff x="14603" y="6984"/>
              <a:chExt cx="7580" cy="8365"/>
            </a:xfrm>
          </p:grpSpPr>
          <p:sp>
            <p:nvSpPr>
              <p:cNvPr id="35" name="AutoShape 12"/>
              <p:cNvSpPr>
                <a:spLocks noChangeAspect="1" noChangeArrowheads="1" noTextEdit="1"/>
              </p:cNvSpPr>
              <p:nvPr/>
            </p:nvSpPr>
            <p:spPr bwMode="auto">
              <a:xfrm>
                <a:off x="14603" y="6984"/>
                <a:ext cx="7580" cy="836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1200"/>
              </a:p>
            </p:txBody>
          </p:sp>
          <p:pic>
            <p:nvPicPr>
              <p:cNvPr id="36" name="Picture 1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4603" y="6984"/>
                <a:ext cx="7512" cy="82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2" name="Obdélník 31"/>
            <p:cNvSpPr/>
            <p:nvPr/>
          </p:nvSpPr>
          <p:spPr>
            <a:xfrm>
              <a:off x="17625266" y="3058203"/>
              <a:ext cx="18357850" cy="342009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800" b="1" dirty="0" smtClean="0">
                  <a:solidFill>
                    <a:srgbClr val="C00000"/>
                  </a:solidFill>
                  <a:latin typeface="Verdana" panose="020B0604030504040204" pitchFamily="34" charset="0"/>
                </a:rPr>
                <a:t>Coordinate System of Uniform Trigonometric Cadastral Network </a:t>
              </a:r>
              <a:endParaRPr lang="cs-CZ" sz="1800" b="1" dirty="0" smtClean="0">
                <a:solidFill>
                  <a:srgbClr val="C00000"/>
                </a:solidFill>
                <a:latin typeface="Verdana" panose="020B0604030504040204" pitchFamily="34" charset="0"/>
              </a:endParaRPr>
            </a:p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800" b="1" dirty="0" smtClean="0">
                  <a:solidFill>
                    <a:srgbClr val="C00000"/>
                  </a:solidFill>
                  <a:latin typeface="Verdana" panose="020B0604030504040204" pitchFamily="34" charset="0"/>
                </a:rPr>
                <a:t>(S-JTSK)</a:t>
              </a:r>
              <a:endParaRPr lang="cs-CZ" sz="1800" b="1" dirty="0" smtClean="0">
                <a:solidFill>
                  <a:srgbClr val="C00000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681972" y="3033221"/>
              <a:ext cx="15508290" cy="34200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1000"/>
                </a:lnSpc>
                <a:buClrTx/>
                <a:buFontTx/>
                <a:buNone/>
              </a:pPr>
              <a:r>
                <a:rPr lang="en-US" sz="1800" b="1" dirty="0" smtClean="0">
                  <a:solidFill>
                    <a:srgbClr val="C00000"/>
                  </a:solidFill>
                  <a:latin typeface="Verdana" panose="020B0604030504040204" pitchFamily="34" charset="0"/>
                  <a:cs typeface="Arial" panose="020B0604020202020204" pitchFamily="34" charset="0"/>
                </a:rPr>
                <a:t>European Terrestrial Reference System 1989 (ETRS89)</a:t>
              </a:r>
              <a:endParaRPr lang="cs-CZ" sz="1800" b="1" dirty="0" smtClean="0">
                <a:solidFill>
                  <a:srgbClr val="C00000"/>
                </a:solidFill>
                <a:latin typeface="Verdan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Obousměrná svislá šipka 33"/>
            <p:cNvSpPr/>
            <p:nvPr/>
          </p:nvSpPr>
          <p:spPr>
            <a:xfrm rot="5400000">
              <a:off x="17158446" y="10703864"/>
              <a:ext cx="1506072" cy="2689411"/>
            </a:xfrm>
            <a:prstGeom prst="upDown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1200"/>
            </a:p>
          </p:txBody>
        </p:sp>
      </p:grpSp>
      <p:sp>
        <p:nvSpPr>
          <p:cNvPr id="37" name="Obdélník 36"/>
          <p:cNvSpPr/>
          <p:nvPr/>
        </p:nvSpPr>
        <p:spPr>
          <a:xfrm>
            <a:off x="536699" y="5358424"/>
            <a:ext cx="8106706" cy="1150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0" lvl="0" indent="-1371600">
              <a:lnSpc>
                <a:spcPct val="150000"/>
              </a:lnSpc>
              <a:buFont typeface="+mj-lt"/>
              <a:buAutoNum type="arabicPeriod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 dirty="0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3D </a:t>
            </a:r>
            <a:r>
              <a:rPr lang="en-US" sz="1600" b="1" dirty="0" err="1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Helmert</a:t>
            </a:r>
            <a:r>
              <a:rPr lang="en-US" sz="1600" b="1" dirty="0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 transformation</a:t>
            </a:r>
          </a:p>
          <a:p>
            <a:pPr marL="1371600" lvl="0" indent="-1371600">
              <a:lnSpc>
                <a:spcPct val="150000"/>
              </a:lnSpc>
              <a:buFont typeface="+mj-lt"/>
              <a:buAutoNum type="arabicPeriod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 dirty="0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equations of </a:t>
            </a:r>
            <a:r>
              <a:rPr lang="en-US" sz="1600" b="1" dirty="0" err="1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Krovak</a:t>
            </a:r>
            <a:r>
              <a:rPr lang="en-US" sz="1600" b="1" dirty="0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 projection</a:t>
            </a:r>
          </a:p>
          <a:p>
            <a:pPr marL="1371600" lvl="0" indent="-1371600">
              <a:lnSpc>
                <a:spcPct val="150000"/>
              </a:lnSpc>
              <a:buFont typeface="+mj-lt"/>
              <a:buAutoNum type="arabicPeriod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600" b="1" dirty="0" smtClean="0">
                <a:solidFill>
                  <a:srgbClr val="006600"/>
                </a:solidFill>
                <a:latin typeface="Verdana" pitchFamily="34"/>
                <a:ea typeface="Arial" pitchFamily="2"/>
                <a:cs typeface="Arial" pitchFamily="2"/>
              </a:rPr>
              <a:t>application of local differences – deformations of S-JTSK</a:t>
            </a:r>
            <a:endParaRPr lang="en-US" sz="1600" b="1" dirty="0">
              <a:solidFill>
                <a:srgbClr val="006600"/>
              </a:solidFill>
              <a:latin typeface="Verdana" pitchFamily="34"/>
              <a:ea typeface="Arial" pitchFamily="2"/>
              <a:cs typeface="Arial" pitchFamily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Positional Transformation – grid of local </a:t>
            </a:r>
            <a:r>
              <a:rPr lang="en-US" sz="2800" b="1" dirty="0" err="1" smtClean="0">
                <a:latin typeface="Calibri" pitchFamily="34" charset="0"/>
              </a:rPr>
              <a:t>differencies</a:t>
            </a:r>
            <a:endParaRPr lang="en-US" sz="2800" b="1" dirty="0" smtClean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" y="4967863"/>
            <a:ext cx="887614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Previous</a:t>
            </a: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grid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— realization 2012</a:t>
            </a:r>
          </a:p>
          <a:p>
            <a:pPr marL="1371600" lvl="0" indent="-1371600"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- New realization 2017: </a:t>
            </a:r>
            <a:endParaRPr lang="cs-CZ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1371600" lvl="0" indent="-1371600">
              <a:lnSpc>
                <a:spcPct val="150000"/>
              </a:lnSpc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new</a:t>
            </a: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GNSS 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measurements</a:t>
            </a:r>
            <a:r>
              <a:rPr lang="cs-CZ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2014-2017, 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smoother changes</a:t>
            </a:r>
            <a:endParaRPr lang="cs-CZ" sz="1800" b="1" dirty="0" smtClean="0">
              <a:solidFill>
                <a:srgbClr val="547E2E"/>
              </a:solidFill>
              <a:latin typeface="Verdana" pitchFamily="34"/>
              <a:ea typeface="Arial" pitchFamily="2"/>
              <a:cs typeface="Arial" pitchFamily="2"/>
            </a:endParaRPr>
          </a:p>
          <a:p>
            <a:pPr marL="1371600" lvl="0" indent="-1371600">
              <a:lnSpc>
                <a:spcPct val="150000"/>
              </a:lnSpc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high</a:t>
            </a:r>
            <a:r>
              <a:rPr lang="cs-CZ" sz="1800" b="1" dirty="0" err="1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er</a:t>
            </a:r>
            <a:r>
              <a:rPr lang="en-US" sz="1800" b="1" dirty="0" smtClean="0">
                <a:solidFill>
                  <a:srgbClr val="547E2E"/>
                </a:solidFill>
                <a:latin typeface="Verdana" pitchFamily="34"/>
                <a:ea typeface="Arial" pitchFamily="2"/>
                <a:cs typeface="Arial" pitchFamily="2"/>
              </a:rPr>
              <a:t> density of points in the areas of state boundaries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1043608" y="908720"/>
            <a:ext cx="7272808" cy="4248472"/>
            <a:chOff x="1017804" y="1452283"/>
            <a:chExt cx="6280678" cy="3295162"/>
          </a:xfrm>
        </p:grpSpPr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364" y="1452283"/>
              <a:ext cx="5679118" cy="3295162"/>
            </a:xfrm>
            <a:prstGeom prst="rect">
              <a:avLst/>
            </a:prstGeom>
          </p:spPr>
        </p:pic>
        <p:pic>
          <p:nvPicPr>
            <p:cNvPr id="16" name="Picture 2" descr="http://www.jaimetreadwell.com/2-D-grid-warp-0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17804" y="3051222"/>
              <a:ext cx="1317963" cy="115270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067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Positional Transformation – grid of local </a:t>
            </a:r>
            <a:r>
              <a:rPr lang="en-US" sz="2800" b="1" dirty="0" err="1" smtClean="0">
                <a:latin typeface="Calibri" pitchFamily="34" charset="0"/>
              </a:rPr>
              <a:t>differencies</a:t>
            </a:r>
            <a:endParaRPr lang="en-US" sz="2800" b="1" dirty="0" smtClean="0">
              <a:latin typeface="Calibri" pitchFamily="34" charset="0"/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1043608" y="908720"/>
            <a:ext cx="7272808" cy="4248472"/>
            <a:chOff x="1017804" y="1452283"/>
            <a:chExt cx="6280678" cy="3295162"/>
          </a:xfrm>
        </p:grpSpPr>
        <p:pic>
          <p:nvPicPr>
            <p:cNvPr id="15" name="Obrázek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364" y="1452283"/>
              <a:ext cx="5679118" cy="3295162"/>
            </a:xfrm>
            <a:prstGeom prst="rect">
              <a:avLst/>
            </a:prstGeom>
          </p:spPr>
        </p:pic>
        <p:pic>
          <p:nvPicPr>
            <p:cNvPr id="16" name="Picture 2" descr="http://www.jaimetreadwell.com/2-D-grid-warp-0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17804" y="3051222"/>
              <a:ext cx="1317963" cy="1152702"/>
            </a:xfrm>
            <a:prstGeom prst="rect">
              <a:avLst/>
            </a:prstGeom>
            <a:noFill/>
          </p:spPr>
        </p:pic>
      </p:grpSp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3" y="3429000"/>
            <a:ext cx="5888377" cy="3312368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1101611" y="3501008"/>
            <a:ext cx="48385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b="1" dirty="0" err="1" smtClean="0">
                <a:solidFill>
                  <a:srgbClr val="006600"/>
                </a:solidFill>
                <a:latin typeface="Verdana" pitchFamily="34" charset="0"/>
              </a:rPr>
              <a:t>accurcy</a:t>
            </a:r>
            <a:r>
              <a:rPr lang="cs-CZ" sz="2000" b="1" dirty="0" smtClean="0">
                <a:solidFill>
                  <a:srgbClr val="006600"/>
                </a:solidFill>
                <a:latin typeface="Verdana" pitchFamily="34" charset="0"/>
              </a:rPr>
              <a:t> </a:t>
            </a:r>
            <a:r>
              <a:rPr lang="cs-CZ" sz="2000" b="1" dirty="0" err="1" smtClean="0">
                <a:solidFill>
                  <a:srgbClr val="006600"/>
                </a:solidFill>
                <a:latin typeface="Verdana" pitchFamily="34" charset="0"/>
              </a:rPr>
              <a:t>of</a:t>
            </a:r>
            <a:r>
              <a:rPr lang="cs-CZ" sz="2000" b="1" dirty="0" smtClean="0">
                <a:solidFill>
                  <a:srgbClr val="006600"/>
                </a:solidFill>
                <a:latin typeface="Verdana" pitchFamily="34" charset="0"/>
              </a:rPr>
              <a:t> </a:t>
            </a:r>
            <a:r>
              <a:rPr lang="cs-CZ" sz="2000" b="1" dirty="0" err="1" smtClean="0">
                <a:solidFill>
                  <a:srgbClr val="006600"/>
                </a:solidFill>
                <a:latin typeface="Verdana" pitchFamily="34" charset="0"/>
              </a:rPr>
              <a:t>transformation</a:t>
            </a:r>
            <a:r>
              <a:rPr lang="cs-CZ" sz="2000" b="1" dirty="0" smtClean="0">
                <a:solidFill>
                  <a:srgbClr val="006600"/>
                </a:solidFill>
                <a:latin typeface="Verdana" pitchFamily="34" charset="0"/>
              </a:rPr>
              <a:t> in cm</a:t>
            </a:r>
            <a:endParaRPr lang="cs-CZ" sz="2000" b="1" dirty="0" smtClean="0">
              <a:solidFill>
                <a:srgbClr val="006600"/>
              </a:solidFill>
              <a:latin typeface="Verdana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006600"/>
                </a:solidFill>
                <a:latin typeface="Verdana" pitchFamily="34" charset="0"/>
              </a:rPr>
              <a:t>m</a:t>
            </a:r>
            <a:r>
              <a:rPr lang="cs-CZ" sz="2000" b="1" baseline="-25000" dirty="0" smtClean="0">
                <a:solidFill>
                  <a:srgbClr val="006600"/>
                </a:solidFill>
                <a:latin typeface="Verdana" pitchFamily="34" charset="0"/>
              </a:rPr>
              <a:t>p</a:t>
            </a:r>
            <a:r>
              <a:rPr lang="cs-CZ" sz="2000" b="1" dirty="0" smtClean="0">
                <a:solidFill>
                  <a:srgbClr val="006600"/>
                </a:solidFill>
                <a:latin typeface="Verdana" pitchFamily="34" charset="0"/>
              </a:rPr>
              <a:t> = 3,6 cm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4599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C</a:t>
            </a:r>
            <a:r>
              <a:rPr lang="cs-CZ" sz="2800" b="1" dirty="0" smtClean="0">
                <a:latin typeface="Calibri" pitchFamily="34" charset="0"/>
              </a:rPr>
              <a:t>R - Slovakia</a:t>
            </a:r>
            <a:endParaRPr lang="en-US" sz="2800" b="1" dirty="0" smtClean="0">
              <a:latin typeface="Calibri" pitchFamily="34" charset="0"/>
            </a:endParaRP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044000"/>
            <a:ext cx="8640000" cy="54117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CR - </a:t>
            </a:r>
            <a:r>
              <a:rPr lang="cs-CZ" sz="2800" b="1" dirty="0" err="1" smtClean="0">
                <a:latin typeface="Calibri" pitchFamily="34" charset="0"/>
              </a:rPr>
              <a:t>Austria</a:t>
            </a:r>
            <a:endParaRPr lang="en-US" sz="2800" b="1" dirty="0" smtClean="0">
              <a:latin typeface="Calibri" pitchFamily="34" charset="0"/>
            </a:endParaRP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044000"/>
            <a:ext cx="8716645" cy="54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CR - </a:t>
            </a:r>
            <a:r>
              <a:rPr lang="cs-CZ" sz="2800" b="1" dirty="0" err="1" smtClean="0">
                <a:latin typeface="Calibri" pitchFamily="34" charset="0"/>
              </a:rPr>
              <a:t>Germany</a:t>
            </a:r>
            <a:endParaRPr lang="en-US" sz="2800" b="1" dirty="0" smtClean="0">
              <a:latin typeface="Calibri" pitchFamily="34" charset="0"/>
            </a:endParaRP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044000"/>
            <a:ext cx="8640000" cy="5607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CR - </a:t>
            </a:r>
            <a:r>
              <a:rPr lang="cs-CZ" sz="2800" b="1" dirty="0" err="1" smtClean="0">
                <a:latin typeface="Calibri" pitchFamily="34" charset="0"/>
              </a:rPr>
              <a:t>Poland</a:t>
            </a:r>
            <a:endParaRPr lang="en-US" sz="2800" b="1" dirty="0" smtClean="0">
              <a:latin typeface="Calibri" pitchFamily="34" charset="0"/>
            </a:endParaRP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044000"/>
            <a:ext cx="8640000" cy="54093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323850" y="115888"/>
            <a:ext cx="84963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latin typeface="Calibri" pitchFamily="34" charset="0"/>
              </a:rPr>
              <a:t>Harmonization of Geographical Data</a:t>
            </a:r>
          </a:p>
          <a:p>
            <a:pPr algn="ctr"/>
            <a:endParaRPr lang="en-US" sz="2800" b="1" dirty="0" smtClean="0">
              <a:latin typeface="Calibri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044000"/>
            <a:ext cx="8640000" cy="54121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3"/>
          <p:cNvSpPr>
            <a:spLocks noGrp="1"/>
          </p:cNvSpPr>
          <p:nvPr>
            <p:ph type="title"/>
          </p:nvPr>
        </p:nvSpPr>
        <p:spPr>
          <a:xfrm>
            <a:off x="2627784" y="3167876"/>
            <a:ext cx="5832648" cy="1079500"/>
          </a:xfrm>
        </p:spPr>
        <p:txBody>
          <a:bodyPr/>
          <a:lstStyle/>
          <a:p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thank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you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for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your</a:t>
            </a:r>
            <a:r>
              <a:rPr lang="cs-CZ" sz="3400" b="1" dirty="0" smtClean="0">
                <a:solidFill>
                  <a:srgbClr val="006600"/>
                </a:solidFill>
                <a:latin typeface="Calibri" pitchFamily="34" charset="0"/>
              </a:rPr>
              <a:t> </a:t>
            </a:r>
            <a:r>
              <a:rPr lang="cs-CZ" sz="3400" b="1" dirty="0" err="1" smtClean="0">
                <a:solidFill>
                  <a:srgbClr val="006600"/>
                </a:solidFill>
                <a:latin typeface="Calibri" pitchFamily="34" charset="0"/>
              </a:rPr>
              <a:t>attention</a:t>
            </a:r>
            <a:endParaRPr lang="cs-CZ" sz="3400" b="1" dirty="0" smtClean="0">
              <a:solidFill>
                <a:srgbClr val="006600"/>
              </a:solidFill>
              <a:latin typeface="Calibri" pitchFamily="34" charset="0"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7575" y="2947988"/>
            <a:ext cx="1530350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47164</TotalTime>
  <Words>203</Words>
  <Application>Microsoft Office PowerPoint</Application>
  <PresentationFormat>Předvádění na obrazovce (4:3)</PresentationFormat>
  <Paragraphs>49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Dotum</vt:lpstr>
      <vt:lpstr>Times New Roman</vt:lpstr>
      <vt:lpstr>Verdana</vt:lpstr>
      <vt:lpstr>Default Design</vt:lpstr>
      <vt:lpstr> SBE KEN National Report of the Czech Republic: Connecting state boundaries to ETRS89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thank you for your attention</vt:lpstr>
    </vt:vector>
  </TitlesOfParts>
  <Company>CVUT &amp; VUGTK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Technologie zaměřování změn pomocí GPS …</dc:title>
  <dc:creator>janko</dc:creator>
  <cp:lastModifiedBy>Řezníček</cp:lastModifiedBy>
  <cp:revision>629</cp:revision>
  <dcterms:created xsi:type="dcterms:W3CDTF">2004-01-12T08:23:18Z</dcterms:created>
  <dcterms:modified xsi:type="dcterms:W3CDTF">2018-11-07T11:24:51Z</dcterms:modified>
</cp:coreProperties>
</file>